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57" r:id="rId4"/>
    <p:sldId id="260" r:id="rId5"/>
    <p:sldId id="263" r:id="rId6"/>
    <p:sldId id="261" r:id="rId7"/>
    <p:sldId id="262" r:id="rId8"/>
    <p:sldId id="264" r:id="rId9"/>
    <p:sldId id="265" r:id="rId10"/>
    <p:sldId id="267" r:id="rId11"/>
    <p:sldId id="266" r:id="rId12"/>
    <p:sldId id="277" r:id="rId13"/>
    <p:sldId id="276" r:id="rId14"/>
    <p:sldId id="275" r:id="rId15"/>
    <p:sldId id="272" r:id="rId16"/>
    <p:sldId id="269" r:id="rId17"/>
    <p:sldId id="273" r:id="rId1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2260" userDrawn="1">
          <p15:clr>
            <a:srgbClr val="A4A3A4"/>
          </p15:clr>
        </p15:guide>
        <p15:guide id="3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C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5" autoAdjust="0"/>
    <p:restoredTop sz="94061" autoAdjust="0"/>
  </p:normalViewPr>
  <p:slideViewPr>
    <p:cSldViewPr snapToGrid="0">
      <p:cViewPr varScale="1">
        <p:scale>
          <a:sx n="65" d="100"/>
          <a:sy n="65" d="100"/>
        </p:scale>
        <p:origin x="876" y="78"/>
      </p:cViewPr>
      <p:guideLst>
        <p:guide orient="horz" pos="2160"/>
        <p:guide orient="horz" pos="2260"/>
        <p:guide pos="3863"/>
      </p:guideLst>
    </p:cSldViewPr>
  </p:slideViewPr>
  <p:outlineViewPr>
    <p:cViewPr>
      <p:scale>
        <a:sx n="33" d="100"/>
        <a:sy n="33" d="100"/>
      </p:scale>
      <p:origin x="0" y="-57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5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utevi milosti" userId="7de9b9b8f737ce9c" providerId="LiveId" clId="{F04BBE4F-32C6-4181-A72F-7F214C0E3434}"/>
    <pc:docChg chg="undo custSel modSld">
      <pc:chgData name="Putevi milosti" userId="7de9b9b8f737ce9c" providerId="LiveId" clId="{F04BBE4F-32C6-4181-A72F-7F214C0E3434}" dt="2026-05-20T10:09:26.423" v="3" actId="1076"/>
      <pc:docMkLst>
        <pc:docMk/>
      </pc:docMkLst>
      <pc:sldChg chg="modSp mod">
        <pc:chgData name="Putevi milosti" userId="7de9b9b8f737ce9c" providerId="LiveId" clId="{F04BBE4F-32C6-4181-A72F-7F214C0E3434}" dt="2026-05-20T10:09:26.423" v="3" actId="1076"/>
        <pc:sldMkLst>
          <pc:docMk/>
          <pc:sldMk cId="4034132945" sldId="277"/>
        </pc:sldMkLst>
        <pc:spChg chg="mod">
          <ac:chgData name="Putevi milosti" userId="7de9b9b8f737ce9c" providerId="LiveId" clId="{F04BBE4F-32C6-4181-A72F-7F214C0E3434}" dt="2026-05-20T10:09:19.698" v="0" actId="14100"/>
          <ac:spMkLst>
            <pc:docMk/>
            <pc:sldMk cId="4034132945" sldId="277"/>
            <ac:spMk id="2" creationId="{00000000-0000-0000-0000-000000000000}"/>
          </ac:spMkLst>
        </pc:spChg>
        <pc:picChg chg="mod">
          <ac:chgData name="Putevi milosti" userId="7de9b9b8f737ce9c" providerId="LiveId" clId="{F04BBE4F-32C6-4181-A72F-7F214C0E3434}" dt="2026-05-20T10:09:26.423" v="3" actId="1076"/>
          <ac:picMkLst>
            <pc:docMk/>
            <pc:sldMk cId="4034132945" sldId="277"/>
            <ac:picMk id="5" creationId="{2D0EBC52-B14A-AC76-724B-0BD000F3EA6A}"/>
          </ac:picMkLst>
        </pc:picChg>
      </pc:sldChg>
    </pc:docChg>
  </pc:docChgLst>
</pc:chgInfo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c:style val="2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Broj zainteresiranih</c:v>
                </c:pt>
              </c:strCache>
            </c:strRef>
          </c:tx>
          <c:spPr>
            <a:effectLst>
              <a:softEdge rad="0"/>
            </a:effectLst>
          </c:spPr>
          <c:dPt>
            <c:idx val="0"/>
            <c:bubble3D val="0"/>
            <c:spPr>
              <a:solidFill>
                <a:srgbClr val="2E75B6"/>
              </a:solidFill>
              <a:effectLst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01-69E3-41F1-8137-85D95A8278AB}"/>
              </c:ext>
            </c:extLst>
          </c:dPt>
          <c:dPt>
            <c:idx val="1"/>
            <c:bubble3D val="0"/>
            <c:spPr>
              <a:solidFill>
                <a:srgbClr val="70AD47"/>
              </a:solidFill>
              <a:effectLst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03-69E3-41F1-8137-85D95A8278AB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effectLst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05-69E3-41F1-8137-85D95A8278AB}"/>
              </c:ext>
            </c:extLst>
          </c:dPt>
          <c:cat>
            <c:strRef>
              <c:f>Sheet1!$A$2:$A$4</c:f>
              <c:strCache>
                <c:ptCount val="3"/>
                <c:pt idx="0">
                  <c:v>Usluga prijevoza</c:v>
                </c:pt>
                <c:pt idx="1">
                  <c:v>Psihosocijalna podrška i savjetovanje</c:v>
                </c:pt>
                <c:pt idx="2">
                  <c:v>Pomoć pri ostvarivanju prava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71</c:v>
                </c:pt>
                <c:pt idx="1">
                  <c:v>61</c:v>
                </c:pt>
                <c:pt idx="2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9E3-41F1-8137-85D95A8278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00"/>
      </c:pieChart>
    </c:plotArea>
    <c:plotVisOnly val="1"/>
    <c:dispBlanksAs val="gap"/>
    <c:showDLblsOverMax val="1"/>
  </c:chart>
</c:chartSpac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5-14T12:19:54.082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5-14T12:20:13.562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5-14T12:20:14.842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5-14T12:19:55.522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26 17,'-7'0,"-3"-7,1-2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5-14T12:19:56.442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5-14T12:19:59.602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5-14T12:20:00.327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5-14T12:20:03.307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0,'0'7,"0"3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5-14T12:20:10.343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5-14T12:20:11.022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16 26,'0'-7,"-7"-3,-2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5-14T12:19:33.392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33C710-A2E2-435D-8DE6-6CE85CF8DC96}" type="datetimeFigureOut">
              <a:rPr lang="hr-HR" smtClean="0"/>
              <a:t>22.5.2026.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498F99-5149-4DB8-9A51-19D9BE6C869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48814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1229" y="2519680"/>
            <a:ext cx="10945707" cy="1884361"/>
          </a:xfrm>
        </p:spPr>
        <p:txBody>
          <a:bodyPr anchor="b"/>
          <a:lstStyle>
            <a:lvl1pPr algn="l"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1867" y="4489344"/>
            <a:ext cx="10945707" cy="102414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88185" y="5983817"/>
            <a:ext cx="1429173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EB913FDD-C7CA-4552-8999-53C1CDF41990}" type="datetime1">
              <a:rPr lang="hr-HR" smtClean="0"/>
              <a:t>22.5.2026.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65203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terijalna deprivaci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147" y="365125"/>
            <a:ext cx="9665545" cy="1325563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147" y="1690688"/>
            <a:ext cx="9665545" cy="3741525"/>
          </a:xfrm>
        </p:spPr>
        <p:txBody>
          <a:bodyPr/>
          <a:lstStyle>
            <a:lvl1pPr>
              <a:buClr>
                <a:schemeClr val="accent5"/>
              </a:buClr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FACC7-44B1-4113-A2FD-70F05BFADBA8}" type="datetime1">
              <a:rPr lang="hr-HR" smtClean="0"/>
              <a:t>22.5.2026.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102" y="474286"/>
            <a:ext cx="968435" cy="96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298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cijalne inova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147" y="365125"/>
            <a:ext cx="9665545" cy="1325563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147" y="1690688"/>
            <a:ext cx="9665545" cy="3741525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F1A71-60B1-46A8-BF32-810FD9F6E7FA}" type="datetime1">
              <a:rPr lang="hr-HR" smtClean="0"/>
              <a:t>22.5.2026.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102" y="474286"/>
            <a:ext cx="968435" cy="96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483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ontak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FB23C-B6B1-41BF-B14F-908E5DA2843A}" type="datetime1">
              <a:rPr lang="hr-HR" smtClean="0"/>
              <a:t>22.5.2026.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912366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39682-63BA-4C45-9293-436AB8AC2FDD}" type="datetime1">
              <a:rPr lang="hr-HR" smtClean="0"/>
              <a:t>22.5.2026.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82630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5251A-1D84-4F1B-9AD3-C2ADBC1178F3}" type="datetime1">
              <a:rPr lang="hr-HR" smtClean="0"/>
              <a:t>22.5.2026.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69370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81DF3-64C7-4C45-82C1-055CB91ACC8F}" type="datetime1">
              <a:rPr lang="hr-HR" smtClean="0"/>
              <a:t>22.5.2026.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728650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DA8C1-AA41-4700-ABB3-CD45476A0F5A}" type="datetime1">
              <a:rPr lang="hr-HR" smtClean="0"/>
              <a:t>22.5.2026.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443879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F7CBD-33D1-4361-B5B0-F76C370C37E5}" type="datetime1">
              <a:rPr lang="hr-HR" smtClean="0"/>
              <a:t>22.5.2026.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75315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83EB-8E17-4198-AAD0-DB9B2D1EF076}" type="datetime1">
              <a:rPr lang="hr-HR" smtClean="0"/>
              <a:t>22.5.2026.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79629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733" y="2851572"/>
            <a:ext cx="10966027" cy="1974477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733" y="4984376"/>
            <a:ext cx="10966027" cy="110527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24AE4C-BD12-41AD-88FB-BD021176A34E}" type="datetime1">
              <a:rPr lang="hr-HR" smtClean="0"/>
              <a:t>22.5.2026.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hr-HR"/>
              <a:t>Naslov prezentacije preporučene duljine do dva retka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7A75EC-5D77-419F-9641-2226494547CD}" type="slidenum">
              <a:rPr lang="hr-HR" smtClean="0"/>
              <a:pPr/>
              <a:t>‹#›</a:t>
            </a:fld>
            <a:endParaRPr lang="hr-HR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026" y="6197283"/>
            <a:ext cx="1724921" cy="4525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33" y="6190851"/>
            <a:ext cx="1220672" cy="4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103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ržište r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147" y="365125"/>
            <a:ext cx="966554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147" y="1690688"/>
            <a:ext cx="9665545" cy="3741525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E2E2B-7AD9-4981-B68D-632E12D36BB0}" type="datetime1">
              <a:rPr lang="hr-HR" smtClean="0"/>
              <a:t>22.5.2026.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708" y="473498"/>
            <a:ext cx="969223" cy="96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326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Zapošljavanje mladi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147" y="365125"/>
            <a:ext cx="9665545" cy="132556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147" y="1690688"/>
            <a:ext cx="9665545" cy="3741525"/>
          </a:xfrm>
        </p:spPr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B801-2B9C-4A6C-9457-FF26A9806256}" type="datetime1">
              <a:rPr lang="hr-HR" smtClean="0"/>
              <a:t>22.5.2026.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708" y="473498"/>
            <a:ext cx="969223" cy="96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585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brazov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147" y="365125"/>
            <a:ext cx="9665545" cy="1325563"/>
          </a:xfrm>
        </p:spPr>
        <p:txBody>
          <a:bodyPr/>
          <a:lstStyle>
            <a:lvl1pPr>
              <a:defRPr>
                <a:solidFill>
                  <a:srgbClr val="008C5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147" y="1690688"/>
            <a:ext cx="9665545" cy="3741525"/>
          </a:xfrm>
        </p:spPr>
        <p:txBody>
          <a:bodyPr/>
          <a:lstStyle>
            <a:lvl1pPr>
              <a:buClr>
                <a:srgbClr val="008C54"/>
              </a:buClr>
              <a:defRPr/>
            </a:lvl1pPr>
            <a:lvl2pPr>
              <a:buClr>
                <a:srgbClr val="008C54"/>
              </a:buClr>
              <a:defRPr/>
            </a:lvl2pPr>
            <a:lvl3pPr>
              <a:buClr>
                <a:srgbClr val="008C54"/>
              </a:buClr>
              <a:defRPr/>
            </a:lvl3pPr>
            <a:lvl4pPr>
              <a:buClr>
                <a:srgbClr val="008C54"/>
              </a:buClr>
              <a:defRPr/>
            </a:lvl4pPr>
            <a:lvl5pPr>
              <a:buClr>
                <a:srgbClr val="008C54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1238-EE48-4972-BDB3-D5BD03AB4BE3}" type="datetime1">
              <a:rPr lang="hr-HR" smtClean="0"/>
              <a:t>22.5.2026.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708" y="473892"/>
            <a:ext cx="969223" cy="96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044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cijalno uključiv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147" y="365125"/>
            <a:ext cx="9665545" cy="1325563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147" y="1690688"/>
            <a:ext cx="9665545" cy="3741525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6EADB-5209-48FF-ADA5-B299110B2852}" type="datetime1">
              <a:rPr lang="hr-HR" smtClean="0"/>
              <a:t>22.5.2026.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102" y="473892"/>
            <a:ext cx="968435" cy="96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052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Zdravst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147" y="365125"/>
            <a:ext cx="9665545" cy="132556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147" y="1690688"/>
            <a:ext cx="9665545" cy="3741525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0B323-6F92-4EAA-9823-6A13C4A08A73}" type="datetime1">
              <a:rPr lang="hr-HR" smtClean="0"/>
              <a:t>22.5.2026.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102" y="473892"/>
            <a:ext cx="968435" cy="96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831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ječje siromašt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147" y="365125"/>
            <a:ext cx="9665545" cy="1325563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147" y="1690688"/>
            <a:ext cx="9665545" cy="3741525"/>
          </a:xfrm>
        </p:spPr>
        <p:txBody>
          <a:bodyPr/>
          <a:lstStyle>
            <a:lvl1pPr>
              <a:buClr>
                <a:schemeClr val="accent6"/>
              </a:buClr>
              <a:defRPr/>
            </a:lvl1pPr>
            <a:lvl2pPr>
              <a:buClr>
                <a:schemeClr val="accent6"/>
              </a:buClr>
              <a:defRPr/>
            </a:lvl2pPr>
            <a:lvl3pPr>
              <a:buClr>
                <a:schemeClr val="accent6"/>
              </a:buClr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B91AA-67BE-4A43-9233-137CCC9C9383}" type="datetime1">
              <a:rPr lang="hr-HR" smtClean="0"/>
              <a:t>22.5.2026.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102" y="473892"/>
            <a:ext cx="968435" cy="96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385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3147" y="365125"/>
            <a:ext cx="1097957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147" y="1690688"/>
            <a:ext cx="10979573" cy="3741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5747" y="6247975"/>
            <a:ext cx="12939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21AEB22-5E0A-4D05-9555-AD1C3CAF0554}" type="datetime1">
              <a:rPr lang="hr-HR" smtClean="0"/>
              <a:t>22.5.2026.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18865" y="6247976"/>
            <a:ext cx="52368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hr-HR"/>
              <a:t>Naslov prezentacije preporučene duljine do dva retka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41789" y="6247976"/>
            <a:ext cx="578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BE7A75EC-5D77-419F-9641-2226494547CD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6783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58" r:id="rId12"/>
    <p:sldLayoutId id="2147483652" r:id="rId13"/>
    <p:sldLayoutId id="2147483653" r:id="rId14"/>
    <p:sldLayoutId id="2147483654" r:id="rId15"/>
    <p:sldLayoutId id="2147483655" r:id="rId16"/>
    <p:sldLayoutId id="2147483657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customXml" Target="../ink/ink9.xml"/><Relationship Id="rId7" Type="http://schemas.openxmlformats.org/officeDocument/2006/relationships/customXml" Target="../ink/ink11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customXml" Target="../ink/ink10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12" Type="http://schemas.openxmlformats.org/officeDocument/2006/relationships/customXml" Target="../ink/ink6.xml"/><Relationship Id="rId17" Type="http://schemas.openxmlformats.org/officeDocument/2006/relationships/image" Target="../media/image28.png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25.png"/><Relationship Id="rId5" Type="http://schemas.openxmlformats.org/officeDocument/2006/relationships/image" Target="../media/image22.png"/><Relationship Id="rId15" Type="http://schemas.openxmlformats.org/officeDocument/2006/relationships/image" Target="../media/image27.png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24.png"/><Relationship Id="rId14" Type="http://schemas.openxmlformats.org/officeDocument/2006/relationships/customXml" Target="../ink/ink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0863" y="3627180"/>
            <a:ext cx="10945707" cy="1374238"/>
          </a:xfrm>
        </p:spPr>
        <p:txBody>
          <a:bodyPr>
            <a:normAutofit fontScale="90000"/>
          </a:bodyPr>
          <a:lstStyle/>
          <a:p>
            <a:r>
              <a:rPr lang="hr-HR" sz="5300" b="0" dirty="0"/>
              <a:t>Uvodna konferencija </a:t>
            </a:r>
            <a:r>
              <a:rPr lang="hr-HR" b="0" dirty="0"/>
              <a:t>– </a:t>
            </a:r>
            <a:br>
              <a:rPr lang="hr-HR" dirty="0"/>
            </a:br>
            <a:r>
              <a:rPr lang="hr-HR" sz="8000" dirty="0"/>
              <a:t>Putevi podrške i sigurnosti</a:t>
            </a:r>
            <a:br>
              <a:rPr lang="hr-HR" dirty="0"/>
            </a:b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1867" y="4924044"/>
            <a:ext cx="10945707" cy="589447"/>
          </a:xfrm>
        </p:spPr>
        <p:txBody>
          <a:bodyPr/>
          <a:lstStyle/>
          <a:p>
            <a:r>
              <a:rPr lang="hr-HR" dirty="0">
                <a:solidFill>
                  <a:srgbClr val="92D050"/>
                </a:solidFill>
              </a:rPr>
              <a:t>        Osijek, 26. svibnja 2026. g.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49" y="638853"/>
            <a:ext cx="3152017" cy="541637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4E4B5658-481C-4655-E41C-E115A01DEF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863" y="643215"/>
            <a:ext cx="827590" cy="741459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F6D322D0-44FA-3599-4BAA-492112C1F91E}"/>
              </a:ext>
            </a:extLst>
          </p:cNvPr>
          <p:cNvSpPr txBox="1"/>
          <p:nvPr/>
        </p:nvSpPr>
        <p:spPr>
          <a:xfrm>
            <a:off x="7223760" y="638853"/>
            <a:ext cx="365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tx2">
                    <a:lumMod val="75000"/>
                  </a:schemeClr>
                </a:solidFill>
              </a:rPr>
              <a:t>Kršćanska humanitarna udruga za pomoć djeci, socijalno ugroženim obiteljima i svima koji su u potrebi </a:t>
            </a:r>
            <a:r>
              <a:rPr lang="hr-HR" sz="1400" b="1" dirty="0">
                <a:solidFill>
                  <a:schemeClr val="tx2">
                    <a:lumMod val="75000"/>
                  </a:schemeClr>
                </a:solidFill>
              </a:rPr>
              <a:t>„Putevi milosti”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08986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A6B425-217C-28BC-C76C-58D65E05F8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60F54F40-43ED-C10A-A351-62751AB72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10</a:t>
            </a:fld>
            <a:endParaRPr lang="hr-HR"/>
          </a:p>
        </p:txBody>
      </p:sp>
      <p:sp>
        <p:nvSpPr>
          <p:cNvPr id="22" name="Card1Text">
            <a:extLst>
              <a:ext uri="{FF2B5EF4-FFF2-40B4-BE49-F238E27FC236}">
                <a16:creationId xmlns:a16="http://schemas.microsoft.com/office/drawing/2014/main" id="{1987F2F2-2FAA-BD3E-7936-F3CEE961A734}"/>
              </a:ext>
            </a:extLst>
          </p:cNvPr>
          <p:cNvSpPr/>
          <p:nvPr/>
        </p:nvSpPr>
        <p:spPr>
          <a:xfrm>
            <a:off x="800000" y="1150000"/>
            <a:ext cx="10700000" cy="1250000"/>
          </a:xfrm>
          <a:prstGeom prst="rect">
            <a:avLst/>
          </a:prstGeom>
          <a:noFill/>
          <a:ln w="0">
            <a:noFill/>
          </a:ln>
        </p:spPr>
        <p:txBody>
          <a:bodyPr lIns="72000" tIns="36000" rIns="72000" bIns="36000" anchor="ctr"/>
          <a:lstStyle/>
          <a:p>
            <a:pPr marL="0" indent="0" algn="l">
              <a:spcAft>
                <a:spcPts val="400"/>
              </a:spcAft>
              <a:buNone/>
            </a:pPr>
            <a:endParaRPr lang="hr-HR" sz="1300" dirty="0">
              <a:solidFill>
                <a:srgbClr val="44546A"/>
              </a:solidFill>
            </a:endParaRPr>
          </a:p>
        </p:txBody>
      </p:sp>
      <p:sp>
        <p:nvSpPr>
          <p:cNvPr id="32" name="Card2Text">
            <a:extLst>
              <a:ext uri="{FF2B5EF4-FFF2-40B4-BE49-F238E27FC236}">
                <a16:creationId xmlns:a16="http://schemas.microsoft.com/office/drawing/2014/main" id="{A71554A0-FDCE-0EFC-0299-BABC916DDFDD}"/>
              </a:ext>
            </a:extLst>
          </p:cNvPr>
          <p:cNvSpPr/>
          <p:nvPr/>
        </p:nvSpPr>
        <p:spPr>
          <a:xfrm>
            <a:off x="800000" y="2600000"/>
            <a:ext cx="10700000" cy="1600000"/>
          </a:xfrm>
          <a:prstGeom prst="rect">
            <a:avLst/>
          </a:prstGeom>
          <a:noFill/>
          <a:ln w="0">
            <a:noFill/>
          </a:ln>
        </p:spPr>
        <p:txBody>
          <a:bodyPr lIns="72000" tIns="36000" rIns="72000" bIns="36000" anchor="ctr"/>
          <a:lstStyle/>
          <a:p>
            <a:pPr marL="0" indent="0" algn="l">
              <a:spcAft>
                <a:spcPts val="400"/>
              </a:spcAft>
              <a:buNone/>
            </a:pPr>
            <a:endParaRPr lang="hr-HR" sz="1300" dirty="0">
              <a:solidFill>
                <a:srgbClr val="44546A"/>
              </a:solidFill>
            </a:endParaRPr>
          </a:p>
        </p:txBody>
      </p:sp>
      <p:sp>
        <p:nvSpPr>
          <p:cNvPr id="40" name="Card3Bg">
            <a:extLst>
              <a:ext uri="{FF2B5EF4-FFF2-40B4-BE49-F238E27FC236}">
                <a16:creationId xmlns:a16="http://schemas.microsoft.com/office/drawing/2014/main" id="{05D1AA23-D62B-D588-4FEA-E194B08FFEE9}"/>
              </a:ext>
            </a:extLst>
          </p:cNvPr>
          <p:cNvSpPr/>
          <p:nvPr/>
        </p:nvSpPr>
        <p:spPr>
          <a:xfrm>
            <a:off x="500000" y="1149999"/>
            <a:ext cx="11200000" cy="4165804"/>
          </a:xfrm>
          <a:prstGeom prst="roundRect">
            <a:avLst>
              <a:gd name="adj" fmla="val 4000"/>
            </a:avLst>
          </a:prstGeom>
          <a:solidFill>
            <a:srgbClr val="EBF2FA"/>
          </a:solidFill>
          <a:ln w="0">
            <a:noFill/>
          </a:ln>
        </p:spPr>
        <p:txBody>
          <a:bodyPr/>
          <a:lstStyle/>
          <a:p>
            <a:endParaRPr lang="hr-HR"/>
          </a:p>
        </p:txBody>
      </p:sp>
      <p:sp>
        <p:nvSpPr>
          <p:cNvPr id="42" name="Card3Text">
            <a:extLst>
              <a:ext uri="{FF2B5EF4-FFF2-40B4-BE49-F238E27FC236}">
                <a16:creationId xmlns:a16="http://schemas.microsoft.com/office/drawing/2014/main" id="{A4DAD5E8-DF6C-BDF1-8919-0CAB0DACACFF}"/>
              </a:ext>
            </a:extLst>
          </p:cNvPr>
          <p:cNvSpPr/>
          <p:nvPr/>
        </p:nvSpPr>
        <p:spPr>
          <a:xfrm>
            <a:off x="800000" y="1542197"/>
            <a:ext cx="10700000" cy="5057803"/>
          </a:xfrm>
          <a:prstGeom prst="rect">
            <a:avLst/>
          </a:prstGeom>
          <a:noFill/>
          <a:ln w="0">
            <a:noFill/>
          </a:ln>
        </p:spPr>
        <p:txBody>
          <a:bodyPr lIns="72000" tIns="36000" rIns="72000" bIns="36000" anchor="t"/>
          <a:lstStyle/>
          <a:p>
            <a:pPr marL="0" indent="0" algn="l">
              <a:spcAft>
                <a:spcPts val="400"/>
              </a:spcAft>
              <a:buNone/>
            </a:pPr>
            <a:r>
              <a:rPr lang="hr-HR" sz="2400" b="1" dirty="0">
                <a:solidFill>
                  <a:schemeClr val="tx2"/>
                </a:solidFill>
              </a:rPr>
              <a:t>Članovi obitelji/udomiteljskih obitelji ciljnih (ranjivih) skupina</a:t>
            </a:r>
          </a:p>
          <a:p>
            <a:pPr marL="0" indent="0" algn="l">
              <a:spcAft>
                <a:spcPts val="400"/>
              </a:spcAft>
              <a:buNone/>
            </a:pPr>
            <a:endParaRPr lang="hr-HR" sz="2400" b="1" dirty="0">
              <a:solidFill>
                <a:schemeClr val="tx2"/>
              </a:solidFill>
            </a:endParaRPr>
          </a:p>
          <a:p>
            <a:pPr marL="228600" indent="-228600" algn="l">
              <a:lnSpc>
                <a:spcPct val="200000"/>
              </a:lnSpc>
              <a:buClr>
                <a:srgbClr val="E8A317"/>
              </a:buClr>
              <a:buFont typeface="Arial" panose="020B0604020202020204"/>
              <a:buChar char="•"/>
            </a:pPr>
            <a:r>
              <a:rPr lang="hr-HR" sz="1600" dirty="0">
                <a:solidFill>
                  <a:schemeClr val="tx2"/>
                </a:solidFill>
              </a:rPr>
              <a:t>preslika </a:t>
            </a:r>
            <a:r>
              <a:rPr lang="hr-HR" b="1" dirty="0">
                <a:solidFill>
                  <a:schemeClr val="tx2"/>
                </a:solidFill>
              </a:rPr>
              <a:t>osobne iskaznice</a:t>
            </a:r>
            <a:r>
              <a:rPr lang="hr-HR" dirty="0">
                <a:solidFill>
                  <a:schemeClr val="tx2"/>
                </a:solidFill>
              </a:rPr>
              <a:t>, </a:t>
            </a:r>
            <a:r>
              <a:rPr lang="hr-HR" b="1" dirty="0">
                <a:solidFill>
                  <a:schemeClr val="tx2"/>
                </a:solidFill>
              </a:rPr>
              <a:t>putovnice </a:t>
            </a:r>
            <a:r>
              <a:rPr lang="hr-HR" sz="1600" dirty="0">
                <a:solidFill>
                  <a:schemeClr val="tx2"/>
                </a:solidFill>
              </a:rPr>
              <a:t>ili </a:t>
            </a:r>
            <a:r>
              <a:rPr lang="hr-HR" b="1" dirty="0">
                <a:solidFill>
                  <a:schemeClr val="tx2"/>
                </a:solidFill>
              </a:rPr>
              <a:t>dokumenta</a:t>
            </a:r>
            <a:r>
              <a:rPr lang="hr-HR" sz="1600" dirty="0">
                <a:solidFill>
                  <a:schemeClr val="tx2"/>
                </a:solidFill>
              </a:rPr>
              <a:t> iz kojeg je moguće utvrditi </a:t>
            </a:r>
            <a:r>
              <a:rPr lang="hr-HR" b="1" dirty="0">
                <a:solidFill>
                  <a:schemeClr val="tx2"/>
                </a:solidFill>
              </a:rPr>
              <a:t>identitet</a:t>
            </a:r>
            <a:r>
              <a:rPr lang="hr-HR" sz="1600" dirty="0">
                <a:solidFill>
                  <a:schemeClr val="tx2"/>
                </a:solidFill>
              </a:rPr>
              <a:t> i </a:t>
            </a:r>
            <a:r>
              <a:rPr lang="hr-HR" b="1" dirty="0">
                <a:solidFill>
                  <a:schemeClr val="tx2"/>
                </a:solidFill>
              </a:rPr>
              <a:t>dob</a:t>
            </a:r>
            <a:r>
              <a:rPr lang="hr-HR" sz="1600" dirty="0">
                <a:solidFill>
                  <a:schemeClr val="tx2"/>
                </a:solidFill>
              </a:rPr>
              <a:t> sudionika</a:t>
            </a:r>
          </a:p>
          <a:p>
            <a:pPr marL="228600" indent="-228600" algn="l">
              <a:lnSpc>
                <a:spcPct val="200000"/>
              </a:lnSpc>
              <a:buClr>
                <a:srgbClr val="E8A317"/>
              </a:buClr>
              <a:buFont typeface="Arial" panose="020B0604020202020204"/>
              <a:buChar char="•"/>
            </a:pPr>
            <a:r>
              <a:rPr lang="hr-HR" sz="1600" dirty="0">
                <a:solidFill>
                  <a:schemeClr val="tx2"/>
                </a:solidFill>
              </a:rPr>
              <a:t>dokument iz kojeg je moguće utvrditi </a:t>
            </a:r>
            <a:r>
              <a:rPr lang="hr-HR" b="1" dirty="0">
                <a:solidFill>
                  <a:schemeClr val="tx2"/>
                </a:solidFill>
              </a:rPr>
              <a:t>rodbinski odnos </a:t>
            </a:r>
            <a:r>
              <a:rPr lang="hr-HR" sz="1600" dirty="0">
                <a:solidFill>
                  <a:schemeClr val="tx2"/>
                </a:solidFill>
              </a:rPr>
              <a:t>(rodni list, izvod iz matice rođenih, vjenčani list, izvadak iz matice vjenčanih, </a:t>
            </a:r>
            <a:r>
              <a:rPr lang="hr-HR" b="1" dirty="0">
                <a:solidFill>
                  <a:schemeClr val="tx2"/>
                </a:solidFill>
              </a:rPr>
              <a:t>izjava o izvanbračnoj zajednici</a:t>
            </a:r>
            <a:r>
              <a:rPr lang="hr-HR" dirty="0">
                <a:solidFill>
                  <a:schemeClr val="tx2"/>
                </a:solidFill>
              </a:rPr>
              <a:t>/</a:t>
            </a:r>
            <a:r>
              <a:rPr lang="hr-HR" b="1" dirty="0">
                <a:solidFill>
                  <a:schemeClr val="tx2"/>
                </a:solidFill>
              </a:rPr>
              <a:t>neformalnom životnom partnerstvu</a:t>
            </a:r>
            <a:r>
              <a:rPr lang="hr-HR" dirty="0">
                <a:solidFill>
                  <a:schemeClr val="tx2"/>
                </a:solidFill>
              </a:rPr>
              <a:t> </a:t>
            </a:r>
            <a:r>
              <a:rPr lang="hr-HR" sz="1600" dirty="0">
                <a:solidFill>
                  <a:schemeClr val="tx2"/>
                </a:solidFill>
              </a:rPr>
              <a:t>ovjerena kod javnog bilježnika)</a:t>
            </a:r>
          </a:p>
          <a:p>
            <a:pPr marL="228600" indent="-228600" algn="l">
              <a:lnSpc>
                <a:spcPct val="200000"/>
              </a:lnSpc>
              <a:buClr>
                <a:srgbClr val="E8A317"/>
              </a:buClr>
              <a:buFont typeface="Arial" panose="020B0604020202020204"/>
              <a:buChar char="•"/>
            </a:pPr>
            <a:r>
              <a:rPr lang="hr-HR" b="1" dirty="0">
                <a:solidFill>
                  <a:schemeClr val="tx2"/>
                </a:solidFill>
              </a:rPr>
              <a:t>Rješenje HZSR </a:t>
            </a:r>
            <a:r>
              <a:rPr lang="hr-HR" sz="1600" dirty="0">
                <a:solidFill>
                  <a:schemeClr val="tx2"/>
                </a:solidFill>
              </a:rPr>
              <a:t>iz kojeg je vidljivo da </a:t>
            </a:r>
            <a:r>
              <a:rPr lang="hr-HR" b="1" dirty="0">
                <a:solidFill>
                  <a:schemeClr val="tx2"/>
                </a:solidFill>
              </a:rPr>
              <a:t>udomiteljska obitelj pruža uslugu smještaja </a:t>
            </a:r>
            <a:r>
              <a:rPr lang="hr-HR" sz="1600" b="1" dirty="0">
                <a:solidFill>
                  <a:schemeClr val="tx2"/>
                </a:solidFill>
              </a:rPr>
              <a:t>z</a:t>
            </a:r>
            <a:r>
              <a:rPr lang="hr-HR" sz="1600" dirty="0">
                <a:solidFill>
                  <a:schemeClr val="tx2"/>
                </a:solidFill>
              </a:rPr>
              <a:t>a pripadnika ciljane skupine</a:t>
            </a:r>
          </a:p>
          <a:p>
            <a:pPr marL="228600" indent="-228600" algn="l">
              <a:lnSpc>
                <a:spcPct val="200000"/>
              </a:lnSpc>
              <a:buClr>
                <a:srgbClr val="E8A317"/>
              </a:buClr>
              <a:buFont typeface="Arial" panose="020B0604020202020204"/>
              <a:buChar char="•"/>
            </a:pPr>
            <a:r>
              <a:rPr lang="hr-HR" sz="1600" dirty="0">
                <a:solidFill>
                  <a:schemeClr val="tx2"/>
                </a:solidFill>
              </a:rPr>
              <a:t>dokument iz kojeg je moguće utvrditi </a:t>
            </a:r>
            <a:r>
              <a:rPr lang="hr-HR" b="1" dirty="0">
                <a:solidFill>
                  <a:schemeClr val="tx2"/>
                </a:solidFill>
              </a:rPr>
              <a:t>udomiteljski/rodbinski odnos </a:t>
            </a:r>
            <a:r>
              <a:rPr lang="hr-HR" sz="1600" dirty="0">
                <a:solidFill>
                  <a:schemeClr val="tx2"/>
                </a:solidFill>
              </a:rPr>
              <a:t>(rodni list, izvod iz matice rođenih)</a:t>
            </a:r>
          </a:p>
        </p:txBody>
      </p:sp>
    </p:spTree>
    <p:extLst>
      <p:ext uri="{BB962C8B-B14F-4D97-AF65-F5344CB8AC3E}">
        <p14:creationId xmlns:p14="http://schemas.microsoft.com/office/powerpoint/2010/main" val="2811636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8E46890-57AB-280B-2200-F50AE67E4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/>
              <a:t>Aktivnosti projekta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E03BD26-DA20-5A17-C9D2-C7AA1CC0B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147" y="1690688"/>
            <a:ext cx="10629381" cy="3741525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hr-HR" b="1" dirty="0">
                <a:solidFill>
                  <a:schemeClr val="accent2">
                    <a:lumMod val="75000"/>
                  </a:schemeClr>
                </a:solidFill>
              </a:rPr>
              <a:t>ŠTO?   </a:t>
            </a:r>
            <a:r>
              <a:rPr lang="hr-HR" dirty="0">
                <a:solidFill>
                  <a:schemeClr val="tx2"/>
                </a:solidFill>
              </a:rPr>
              <a:t> Pružanje </a:t>
            </a:r>
            <a:r>
              <a:rPr lang="hr-HR" b="1" dirty="0">
                <a:solidFill>
                  <a:schemeClr val="tx2"/>
                </a:solidFill>
              </a:rPr>
              <a:t>jedne</a:t>
            </a:r>
            <a:r>
              <a:rPr lang="hr-HR" dirty="0">
                <a:solidFill>
                  <a:schemeClr val="tx2"/>
                </a:solidFill>
              </a:rPr>
              <a:t> ili </a:t>
            </a:r>
            <a:r>
              <a:rPr lang="hr-HR" b="1" dirty="0">
                <a:solidFill>
                  <a:schemeClr val="tx2"/>
                </a:solidFill>
              </a:rPr>
              <a:t>više socijalnih usluga </a:t>
            </a:r>
            <a:r>
              <a:rPr lang="hr-HR" dirty="0">
                <a:solidFill>
                  <a:schemeClr val="tx2"/>
                </a:solidFill>
              </a:rPr>
              <a:t>za pripadnike ciljnih skupina</a:t>
            </a:r>
          </a:p>
          <a:p>
            <a:pPr marL="0" indent="0">
              <a:buNone/>
            </a:pPr>
            <a:endParaRPr lang="hr-HR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hr-HR" b="1" dirty="0">
                <a:solidFill>
                  <a:schemeClr val="accent2">
                    <a:lumMod val="75000"/>
                  </a:schemeClr>
                </a:solidFill>
              </a:rPr>
              <a:t>GDJE?  </a:t>
            </a:r>
            <a:r>
              <a:rPr lang="hr-HR" dirty="0">
                <a:solidFill>
                  <a:schemeClr val="tx2"/>
                </a:solidFill>
              </a:rPr>
              <a:t>U </a:t>
            </a:r>
            <a:r>
              <a:rPr lang="hr-HR" b="1" dirty="0">
                <a:solidFill>
                  <a:schemeClr val="tx2"/>
                </a:solidFill>
              </a:rPr>
              <a:t>domu korisnika </a:t>
            </a:r>
            <a:r>
              <a:rPr lang="hr-HR" dirty="0">
                <a:solidFill>
                  <a:schemeClr val="tx2"/>
                </a:solidFill>
              </a:rPr>
              <a:t>ili </a:t>
            </a:r>
            <a:r>
              <a:rPr lang="hr-HR" b="1" dirty="0">
                <a:solidFill>
                  <a:schemeClr val="tx2"/>
                </a:solidFill>
              </a:rPr>
              <a:t>prostorijama prijavitelja (partnera)</a:t>
            </a:r>
          </a:p>
          <a:p>
            <a:endParaRPr lang="hr-HR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hr-HR" b="1" dirty="0">
                <a:solidFill>
                  <a:schemeClr val="accent2">
                    <a:lumMod val="75000"/>
                  </a:schemeClr>
                </a:solidFill>
              </a:rPr>
              <a:t>KAKO?  </a:t>
            </a:r>
            <a:r>
              <a:rPr lang="hr-HR" b="1" dirty="0">
                <a:solidFill>
                  <a:schemeClr val="tx2"/>
                </a:solidFill>
              </a:rPr>
              <a:t>Individualno</a:t>
            </a:r>
            <a:r>
              <a:rPr lang="hr-HR" dirty="0">
                <a:solidFill>
                  <a:schemeClr val="tx2"/>
                </a:solidFill>
              </a:rPr>
              <a:t> ili </a:t>
            </a:r>
            <a:r>
              <a:rPr lang="hr-HR" b="1" dirty="0">
                <a:solidFill>
                  <a:schemeClr val="tx2"/>
                </a:solidFill>
              </a:rPr>
              <a:t>grupno</a:t>
            </a:r>
          </a:p>
          <a:p>
            <a:pPr marL="0" indent="0">
              <a:buNone/>
            </a:pPr>
            <a:endParaRPr lang="hr-HR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hr-HR" b="1" dirty="0">
                <a:solidFill>
                  <a:schemeClr val="accent2">
                    <a:lumMod val="75000"/>
                  </a:schemeClr>
                </a:solidFill>
              </a:rPr>
              <a:t>KAD?    </a:t>
            </a:r>
            <a:r>
              <a:rPr lang="hr-HR" b="1" dirty="0">
                <a:solidFill>
                  <a:schemeClr val="tx2"/>
                </a:solidFill>
              </a:rPr>
              <a:t>Kontinuirano</a:t>
            </a:r>
            <a:r>
              <a:rPr lang="hr-HR" dirty="0">
                <a:solidFill>
                  <a:schemeClr val="tx2"/>
                </a:solidFill>
              </a:rPr>
              <a:t> tijekom </a:t>
            </a:r>
            <a:r>
              <a:rPr lang="hr-HR" b="1" dirty="0">
                <a:solidFill>
                  <a:schemeClr val="tx2"/>
                </a:solidFill>
              </a:rPr>
              <a:t>trajanja projekta </a:t>
            </a:r>
            <a:r>
              <a:rPr lang="hr-HR" dirty="0">
                <a:solidFill>
                  <a:schemeClr val="tx2"/>
                </a:solidFill>
              </a:rPr>
              <a:t>(35 mjeseci)</a:t>
            </a:r>
            <a:endParaRPr lang="hr-HR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hr-HR" dirty="0">
              <a:solidFill>
                <a:schemeClr val="tx2"/>
              </a:solidFill>
            </a:endParaRPr>
          </a:p>
          <a:p>
            <a:endParaRPr lang="hr-HR" dirty="0">
              <a:solidFill>
                <a:schemeClr val="tx2"/>
              </a:solidFill>
            </a:endParaRPr>
          </a:p>
          <a:p>
            <a:endParaRPr lang="hr-HR" dirty="0">
              <a:solidFill>
                <a:schemeClr val="tx2"/>
              </a:solidFill>
            </a:endParaRPr>
          </a:p>
          <a:p>
            <a:endParaRPr lang="hr-HR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B6EADEF8-890B-2961-7E77-4467D8808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11</a:t>
            </a:fld>
            <a:endParaRPr lang="hr-HR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F458B173-059B-1E35-01DA-E276B1FD16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280" y="29581"/>
            <a:ext cx="3161366" cy="169068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5" name="Rukopis 4">
                <a:extLst>
                  <a:ext uri="{FF2B5EF4-FFF2-40B4-BE49-F238E27FC236}">
                    <a16:creationId xmlns:a16="http://schemas.microsoft.com/office/drawing/2014/main" id="{F2CBF2BA-529D-9E13-6486-B47CF5AE9942}"/>
                  </a:ext>
                </a:extLst>
              </p14:cNvPr>
              <p14:cNvContentPartPr/>
              <p14:nvPr/>
            </p14:nvContentPartPr>
            <p14:xfrm>
              <a:off x="1445261" y="1842991"/>
              <a:ext cx="360" cy="360"/>
            </p14:xfrm>
          </p:contentPart>
        </mc:Choice>
        <mc:Fallback xmlns="">
          <p:pic>
            <p:nvPicPr>
              <p:cNvPr id="5" name="Rukopis 4">
                <a:extLst>
                  <a:ext uri="{FF2B5EF4-FFF2-40B4-BE49-F238E27FC236}">
                    <a16:creationId xmlns:a16="http://schemas.microsoft.com/office/drawing/2014/main" id="{F2CBF2BA-529D-9E13-6486-B47CF5AE994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36261" y="1788991"/>
                <a:ext cx="1800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7" name="Rukopis 6">
                <a:extLst>
                  <a:ext uri="{FF2B5EF4-FFF2-40B4-BE49-F238E27FC236}">
                    <a16:creationId xmlns:a16="http://schemas.microsoft.com/office/drawing/2014/main" id="{A44C152A-CEED-61D5-1EA3-E0618CCFACCC}"/>
                  </a:ext>
                </a:extLst>
              </p14:cNvPr>
              <p14:cNvContentPartPr/>
              <p14:nvPr/>
            </p14:nvContentPartPr>
            <p14:xfrm>
              <a:off x="2462261" y="4541911"/>
              <a:ext cx="360" cy="360"/>
            </p14:xfrm>
          </p:contentPart>
        </mc:Choice>
        <mc:Fallback xmlns="">
          <p:pic>
            <p:nvPicPr>
              <p:cNvPr id="7" name="Rukopis 6">
                <a:extLst>
                  <a:ext uri="{FF2B5EF4-FFF2-40B4-BE49-F238E27FC236}">
                    <a16:creationId xmlns:a16="http://schemas.microsoft.com/office/drawing/2014/main" id="{A44C152A-CEED-61D5-1EA3-E0618CCFACC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53621" y="4488271"/>
                <a:ext cx="1800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7">
            <p14:nvContentPartPr>
              <p14:cNvPr id="8" name="Rukopis 7">
                <a:extLst>
                  <a:ext uri="{FF2B5EF4-FFF2-40B4-BE49-F238E27FC236}">
                    <a16:creationId xmlns:a16="http://schemas.microsoft.com/office/drawing/2014/main" id="{696BCD90-51EB-E09D-AFD4-ED8B2BA98E68}"/>
                  </a:ext>
                </a:extLst>
              </p14:cNvPr>
              <p14:cNvContentPartPr/>
              <p14:nvPr/>
            </p14:nvContentPartPr>
            <p14:xfrm>
              <a:off x="4910621" y="4070311"/>
              <a:ext cx="360" cy="360"/>
            </p14:xfrm>
          </p:contentPart>
        </mc:Choice>
        <mc:Fallback xmlns="">
          <p:pic>
            <p:nvPicPr>
              <p:cNvPr id="8" name="Rukopis 7">
                <a:extLst>
                  <a:ext uri="{FF2B5EF4-FFF2-40B4-BE49-F238E27FC236}">
                    <a16:creationId xmlns:a16="http://schemas.microsoft.com/office/drawing/2014/main" id="{696BCD90-51EB-E09D-AFD4-ED8B2BA98E6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901621" y="4016671"/>
                <a:ext cx="18000" cy="10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11821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-1828699" y="1"/>
            <a:ext cx="5833141" cy="580171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87750"/>
            <a:ext cx="4004441" cy="1325563"/>
          </a:xfrm>
        </p:spPr>
        <p:txBody>
          <a:bodyPr>
            <a:normAutofit fontScale="90000"/>
          </a:bodyPr>
          <a:lstStyle/>
          <a:p>
            <a:r>
              <a:rPr lang="hr-HR" dirty="0"/>
              <a:t>1. Psihosocijalna i savjetodavna podrška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8863" y="152636"/>
            <a:ext cx="8053138" cy="5649074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hr-HR" sz="3600" dirty="0">
                <a:solidFill>
                  <a:schemeClr val="tx2"/>
                </a:solidFill>
              </a:rPr>
              <a:t>provodit će je stručnjak </a:t>
            </a:r>
            <a:r>
              <a:rPr lang="hr-HR" sz="3500" dirty="0">
                <a:solidFill>
                  <a:schemeClr val="tx2"/>
                </a:solidFill>
              </a:rPr>
              <a:t> </a:t>
            </a:r>
            <a:r>
              <a:rPr lang="hr-HR" sz="5100" b="1" dirty="0">
                <a:solidFill>
                  <a:schemeClr val="tx2"/>
                </a:solidFill>
              </a:rPr>
              <a:t>PSIHOLOG</a:t>
            </a:r>
          </a:p>
          <a:p>
            <a:pPr>
              <a:lnSpc>
                <a:spcPct val="120000"/>
              </a:lnSpc>
            </a:pPr>
            <a:r>
              <a:rPr lang="hr-HR" sz="4000" b="1" dirty="0">
                <a:solidFill>
                  <a:schemeClr val="tx2"/>
                </a:solidFill>
              </a:rPr>
              <a:t>INDIVIDUALNI SUSRETI </a:t>
            </a:r>
            <a:r>
              <a:rPr lang="hr-HR" sz="3500" dirty="0">
                <a:solidFill>
                  <a:schemeClr val="tx2"/>
                </a:solidFill>
              </a:rPr>
              <a:t>- </a:t>
            </a:r>
            <a:r>
              <a:rPr lang="hr-HR" sz="3600" dirty="0">
                <a:solidFill>
                  <a:schemeClr val="tx2"/>
                </a:solidFill>
              </a:rPr>
              <a:t>jačanje</a:t>
            </a:r>
            <a:r>
              <a:rPr lang="hr-HR" sz="3600" b="1" dirty="0">
                <a:solidFill>
                  <a:schemeClr val="tx2"/>
                </a:solidFill>
              </a:rPr>
              <a:t> emocionalne otpornosti </a:t>
            </a:r>
            <a:r>
              <a:rPr lang="hr-HR" sz="3600" dirty="0">
                <a:solidFill>
                  <a:schemeClr val="tx2"/>
                </a:solidFill>
              </a:rPr>
              <a:t>korisnika, prevladavanje osjećaja </a:t>
            </a:r>
            <a:r>
              <a:rPr lang="hr-HR" sz="3600" b="1" dirty="0">
                <a:solidFill>
                  <a:schemeClr val="tx2"/>
                </a:solidFill>
              </a:rPr>
              <a:t>usamljenosti</a:t>
            </a:r>
            <a:r>
              <a:rPr lang="hr-HR" sz="3600" dirty="0">
                <a:solidFill>
                  <a:schemeClr val="tx2"/>
                </a:solidFill>
              </a:rPr>
              <a:t>, suočavanje s </a:t>
            </a:r>
            <a:r>
              <a:rPr lang="hr-HR" sz="3600" b="1" dirty="0">
                <a:solidFill>
                  <a:schemeClr val="tx2"/>
                </a:solidFill>
              </a:rPr>
              <a:t>kroničnim bolestima, invaliditetom</a:t>
            </a:r>
          </a:p>
          <a:p>
            <a:pPr marL="0" indent="0">
              <a:lnSpc>
                <a:spcPct val="120000"/>
              </a:lnSpc>
              <a:buNone/>
            </a:pPr>
            <a:endParaRPr lang="hr-HR" sz="3500" b="1" dirty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</a:pPr>
            <a:r>
              <a:rPr lang="hr-HR" sz="4000" b="1" dirty="0">
                <a:solidFill>
                  <a:schemeClr val="tx2"/>
                </a:solidFill>
              </a:rPr>
              <a:t>GRUPNI SUSRETI </a:t>
            </a:r>
            <a:r>
              <a:rPr lang="hr-HR" sz="3500" dirty="0">
                <a:solidFill>
                  <a:schemeClr val="tx2"/>
                </a:solidFill>
              </a:rPr>
              <a:t>- </a:t>
            </a:r>
            <a:r>
              <a:rPr lang="hr-HR" sz="3600" dirty="0">
                <a:solidFill>
                  <a:schemeClr val="tx2"/>
                </a:solidFill>
              </a:rPr>
              <a:t>razvoj </a:t>
            </a:r>
            <a:r>
              <a:rPr lang="hr-HR" sz="3600" b="1" dirty="0">
                <a:solidFill>
                  <a:schemeClr val="tx2"/>
                </a:solidFill>
              </a:rPr>
              <a:t>socijalnih</a:t>
            </a:r>
            <a:r>
              <a:rPr lang="hr-HR" sz="3600" dirty="0">
                <a:solidFill>
                  <a:schemeClr val="tx2"/>
                </a:solidFill>
              </a:rPr>
              <a:t> i </a:t>
            </a:r>
            <a:r>
              <a:rPr lang="hr-HR" sz="3600" b="1" dirty="0">
                <a:solidFill>
                  <a:schemeClr val="tx2"/>
                </a:solidFill>
              </a:rPr>
              <a:t>komunikacijskih </a:t>
            </a:r>
            <a:r>
              <a:rPr lang="hr-HR" sz="3600" dirty="0">
                <a:solidFill>
                  <a:schemeClr val="tx2"/>
                </a:solidFill>
              </a:rPr>
              <a:t>vještina, učenje tehnike nošenja sa </a:t>
            </a:r>
            <a:r>
              <a:rPr lang="hr-HR" sz="3600" b="1" dirty="0">
                <a:solidFill>
                  <a:schemeClr val="tx2"/>
                </a:solidFill>
              </a:rPr>
              <a:t>stresom</a:t>
            </a:r>
            <a:r>
              <a:rPr lang="hr-HR" sz="3600" dirty="0">
                <a:solidFill>
                  <a:schemeClr val="tx2"/>
                </a:solidFill>
              </a:rPr>
              <a:t> i </a:t>
            </a:r>
            <a:r>
              <a:rPr lang="hr-HR" sz="3600" b="1" dirty="0">
                <a:solidFill>
                  <a:schemeClr val="tx2"/>
                </a:solidFill>
              </a:rPr>
              <a:t>međugeneracijska</a:t>
            </a:r>
            <a:r>
              <a:rPr lang="hr-HR" sz="3600" dirty="0">
                <a:solidFill>
                  <a:schemeClr val="tx2"/>
                </a:solidFill>
              </a:rPr>
              <a:t> solidarnost</a:t>
            </a:r>
          </a:p>
          <a:p>
            <a:pPr marL="0" indent="0">
              <a:lnSpc>
                <a:spcPct val="120000"/>
              </a:lnSpc>
              <a:buNone/>
            </a:pPr>
            <a:endParaRPr lang="hr-HR" sz="3500" dirty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</a:pPr>
            <a:r>
              <a:rPr lang="hr-HR" sz="4000" b="1" dirty="0">
                <a:solidFill>
                  <a:schemeClr val="tx2"/>
                </a:solidFill>
              </a:rPr>
              <a:t>SAVJETODAVNA PODRŠKA </a:t>
            </a:r>
          </a:p>
          <a:p>
            <a:pPr lvl="6">
              <a:lnSpc>
                <a:spcPct val="120000"/>
              </a:lnSpc>
            </a:pPr>
            <a:r>
              <a:rPr lang="hr-HR" sz="3600" dirty="0">
                <a:solidFill>
                  <a:schemeClr val="tx2"/>
                </a:solidFill>
              </a:rPr>
              <a:t>suočavanje s </a:t>
            </a:r>
            <a:r>
              <a:rPr lang="hr-HR" sz="3600" b="1" dirty="0">
                <a:solidFill>
                  <a:schemeClr val="tx2"/>
                </a:solidFill>
              </a:rPr>
              <a:t>obiteljskim krizama</a:t>
            </a:r>
          </a:p>
          <a:p>
            <a:pPr lvl="6">
              <a:lnSpc>
                <a:spcPct val="120000"/>
              </a:lnSpc>
            </a:pPr>
            <a:r>
              <a:rPr lang="hr-HR" sz="3600" dirty="0">
                <a:solidFill>
                  <a:schemeClr val="tx2"/>
                </a:solidFill>
              </a:rPr>
              <a:t>rješavanje međuljudskih odnosa</a:t>
            </a:r>
          </a:p>
          <a:p>
            <a:pPr lvl="6">
              <a:lnSpc>
                <a:spcPct val="120000"/>
              </a:lnSpc>
            </a:pPr>
            <a:r>
              <a:rPr lang="hr-HR" sz="3600" dirty="0">
                <a:solidFill>
                  <a:schemeClr val="tx2"/>
                </a:solidFill>
              </a:rPr>
              <a:t>donošenje važnih odluka</a:t>
            </a:r>
          </a:p>
          <a:p>
            <a:pPr lvl="6">
              <a:lnSpc>
                <a:spcPct val="120000"/>
              </a:lnSpc>
            </a:pPr>
            <a:r>
              <a:rPr lang="hr-HR" sz="3600" dirty="0">
                <a:solidFill>
                  <a:schemeClr val="tx2"/>
                </a:solidFill>
              </a:rPr>
              <a:t>podrška </a:t>
            </a:r>
            <a:r>
              <a:rPr lang="hr-HR" sz="3600" b="1" dirty="0">
                <a:solidFill>
                  <a:schemeClr val="tx2"/>
                </a:solidFill>
              </a:rPr>
              <a:t>njegovateljima </a:t>
            </a:r>
            <a:r>
              <a:rPr lang="hr-HR" sz="3600" dirty="0">
                <a:solidFill>
                  <a:schemeClr val="tx2"/>
                </a:solidFill>
              </a:rPr>
              <a:t>i </a:t>
            </a:r>
            <a:r>
              <a:rPr lang="hr-HR" sz="3600" b="1" dirty="0">
                <a:solidFill>
                  <a:schemeClr val="tx2"/>
                </a:solidFill>
              </a:rPr>
              <a:t>članovima obitelji </a:t>
            </a:r>
            <a:r>
              <a:rPr lang="hr-HR" sz="3600" dirty="0">
                <a:solidFill>
                  <a:schemeClr val="tx2"/>
                </a:solidFill>
              </a:rPr>
              <a:t>osoba s invaliditetom</a:t>
            </a:r>
          </a:p>
          <a:p>
            <a:endParaRPr lang="hr-HR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12</a:t>
            </a:fld>
            <a:endParaRPr lang="hr-HR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2D0EBC52-B14A-AC76-724B-0BD000F3EA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0591" y="83062"/>
            <a:ext cx="5833141" cy="388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132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-1820729" y="-20087"/>
            <a:ext cx="5825170" cy="5821798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778" y="3851750"/>
            <a:ext cx="3231931" cy="1325563"/>
          </a:xfrm>
        </p:spPr>
        <p:txBody>
          <a:bodyPr>
            <a:normAutofit fontScale="90000"/>
          </a:bodyPr>
          <a:lstStyle/>
          <a:p>
            <a:r>
              <a:rPr lang="hr-HR" dirty="0"/>
              <a:t>2. Podrška pri ostvarivanju prava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60332" y="536028"/>
            <a:ext cx="10331668" cy="5439103"/>
          </a:xfrm>
        </p:spPr>
        <p:txBody>
          <a:bodyPr>
            <a:normAutofit/>
          </a:bodyPr>
          <a:lstStyle/>
          <a:p>
            <a:pPr lvl="4"/>
            <a:r>
              <a:rPr lang="hr-HR" sz="2000" dirty="0">
                <a:solidFill>
                  <a:schemeClr val="tx2"/>
                </a:solidFill>
              </a:rPr>
              <a:t>provodit će je  </a:t>
            </a:r>
            <a:r>
              <a:rPr lang="hr-HR" b="1" dirty="0">
                <a:solidFill>
                  <a:schemeClr val="tx2"/>
                </a:solidFill>
              </a:rPr>
              <a:t>PRAVNIK</a:t>
            </a:r>
          </a:p>
          <a:p>
            <a:endParaRPr lang="hr-HR" sz="2200" b="1" dirty="0">
              <a:solidFill>
                <a:schemeClr val="tx2"/>
              </a:solidFill>
            </a:endParaRPr>
          </a:p>
          <a:p>
            <a:pPr lvl="4"/>
            <a:r>
              <a:rPr lang="hr-HR" sz="2200" b="1" dirty="0">
                <a:solidFill>
                  <a:schemeClr val="tx2"/>
                </a:solidFill>
              </a:rPr>
              <a:t>PODRŠKA </a:t>
            </a:r>
            <a:r>
              <a:rPr lang="hr-HR" sz="2200" dirty="0">
                <a:solidFill>
                  <a:schemeClr val="tx2"/>
                </a:solidFill>
              </a:rPr>
              <a:t>uključuje </a:t>
            </a:r>
          </a:p>
          <a:p>
            <a:pPr lvl="8">
              <a:lnSpc>
                <a:spcPct val="100000"/>
              </a:lnSpc>
            </a:pPr>
            <a:r>
              <a:rPr lang="hr-HR" sz="2000" b="1" dirty="0">
                <a:solidFill>
                  <a:schemeClr val="tx2"/>
                </a:solidFill>
              </a:rPr>
              <a:t>administrativnu</a:t>
            </a:r>
            <a:r>
              <a:rPr lang="hr-HR" sz="2000" dirty="0">
                <a:solidFill>
                  <a:schemeClr val="tx2"/>
                </a:solidFill>
              </a:rPr>
              <a:t> pomoć</a:t>
            </a:r>
          </a:p>
          <a:p>
            <a:pPr lvl="8">
              <a:lnSpc>
                <a:spcPct val="100000"/>
              </a:lnSpc>
            </a:pPr>
            <a:r>
              <a:rPr lang="hr-HR" sz="2000" dirty="0">
                <a:solidFill>
                  <a:schemeClr val="tx2"/>
                </a:solidFill>
              </a:rPr>
              <a:t>savjetovanje u ostvarivanju </a:t>
            </a:r>
            <a:r>
              <a:rPr lang="hr-HR" sz="2000" b="1" dirty="0">
                <a:solidFill>
                  <a:schemeClr val="tx2"/>
                </a:solidFill>
              </a:rPr>
              <a:t>socijalnih</a:t>
            </a:r>
            <a:r>
              <a:rPr lang="hr-HR" sz="2000" dirty="0">
                <a:solidFill>
                  <a:schemeClr val="tx2"/>
                </a:solidFill>
              </a:rPr>
              <a:t>, </a:t>
            </a:r>
            <a:r>
              <a:rPr lang="hr-HR" sz="2000" b="1" dirty="0">
                <a:solidFill>
                  <a:schemeClr val="tx2"/>
                </a:solidFill>
              </a:rPr>
              <a:t>zdravstvenih</a:t>
            </a:r>
            <a:r>
              <a:rPr lang="hr-HR" sz="2000" dirty="0">
                <a:solidFill>
                  <a:schemeClr val="tx2"/>
                </a:solidFill>
              </a:rPr>
              <a:t>  i dr. prava</a:t>
            </a:r>
          </a:p>
          <a:p>
            <a:pPr lvl="8">
              <a:lnSpc>
                <a:spcPct val="100000"/>
              </a:lnSpc>
            </a:pPr>
            <a:r>
              <a:rPr lang="hr-HR" sz="2000" b="1" dirty="0">
                <a:solidFill>
                  <a:schemeClr val="tx2"/>
                </a:solidFill>
              </a:rPr>
              <a:t>pružanje informacija</a:t>
            </a:r>
          </a:p>
          <a:p>
            <a:pPr lvl="8">
              <a:lnSpc>
                <a:spcPct val="100000"/>
              </a:lnSpc>
            </a:pPr>
            <a:r>
              <a:rPr lang="hr-HR" sz="2000" b="1" dirty="0">
                <a:solidFill>
                  <a:schemeClr val="tx2"/>
                </a:solidFill>
              </a:rPr>
              <a:t>tumačenje </a:t>
            </a:r>
            <a:r>
              <a:rPr lang="hr-HR" sz="2000" dirty="0">
                <a:solidFill>
                  <a:schemeClr val="tx2"/>
                </a:solidFill>
              </a:rPr>
              <a:t>zakonskih normi</a:t>
            </a:r>
          </a:p>
          <a:p>
            <a:pPr lvl="8">
              <a:lnSpc>
                <a:spcPct val="100000"/>
              </a:lnSpc>
            </a:pPr>
            <a:r>
              <a:rPr lang="hr-HR" sz="2000" dirty="0">
                <a:solidFill>
                  <a:schemeClr val="tx2"/>
                </a:solidFill>
              </a:rPr>
              <a:t>pomoć u </a:t>
            </a:r>
            <a:r>
              <a:rPr lang="hr-HR" sz="2000" b="1" dirty="0">
                <a:solidFill>
                  <a:schemeClr val="tx2"/>
                </a:solidFill>
              </a:rPr>
              <a:t>snalaženju s dokumentacijom</a:t>
            </a:r>
          </a:p>
          <a:p>
            <a:pPr lvl="8">
              <a:lnSpc>
                <a:spcPct val="100000"/>
              </a:lnSpc>
            </a:pPr>
            <a:r>
              <a:rPr lang="hr-HR" sz="2000" dirty="0">
                <a:solidFill>
                  <a:schemeClr val="tx2"/>
                </a:solidFill>
              </a:rPr>
              <a:t>pomoć pri </a:t>
            </a:r>
            <a:r>
              <a:rPr lang="hr-HR" sz="2000" b="1" dirty="0">
                <a:solidFill>
                  <a:schemeClr val="tx2"/>
                </a:solidFill>
              </a:rPr>
              <a:t>popunjavanju obrazaca, pristupu digitalnim uslugama</a:t>
            </a:r>
          </a:p>
          <a:p>
            <a:pPr marL="3657600" lvl="8" indent="0">
              <a:lnSpc>
                <a:spcPct val="100000"/>
              </a:lnSpc>
              <a:buNone/>
            </a:pPr>
            <a:r>
              <a:rPr lang="hr-HR" sz="2000" b="1" dirty="0">
                <a:solidFill>
                  <a:schemeClr val="tx2"/>
                </a:solidFill>
              </a:rPr>
              <a:t>    </a:t>
            </a:r>
            <a:r>
              <a:rPr lang="hr-HR" sz="2000" dirty="0">
                <a:solidFill>
                  <a:schemeClr val="tx2"/>
                </a:solidFill>
              </a:rPr>
              <a:t>(e-Građani, HZZO, zavodi za socijalni rad)</a:t>
            </a:r>
          </a:p>
          <a:p>
            <a:pPr lvl="8"/>
            <a:endParaRPr lang="hr-HR" sz="2000" b="1" dirty="0">
              <a:solidFill>
                <a:schemeClr val="tx2"/>
              </a:solidFill>
            </a:endParaRPr>
          </a:p>
          <a:p>
            <a:endParaRPr lang="hr-HR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13</a:t>
            </a:fld>
            <a:endParaRPr lang="hr-HR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11809EFE-DDE5-D13E-9E10-2B4A46C7AB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0729" y="-20088"/>
            <a:ext cx="6982738" cy="465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0180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/>
          <p:cNvSpPr/>
          <p:nvPr/>
        </p:nvSpPr>
        <p:spPr>
          <a:xfrm>
            <a:off x="-2037574" y="-1"/>
            <a:ext cx="6105077" cy="5770179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53961" y="3429000"/>
            <a:ext cx="4105067" cy="1541207"/>
          </a:xfrm>
        </p:spPr>
        <p:txBody>
          <a:bodyPr/>
          <a:lstStyle/>
          <a:p>
            <a:r>
              <a:rPr lang="hr-HR" dirty="0"/>
              <a:t>3. Osiguravanje prijevoza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77032" y="313264"/>
            <a:ext cx="7197968" cy="4937162"/>
          </a:xfrm>
        </p:spPr>
        <p:txBody>
          <a:bodyPr>
            <a:normAutofit/>
          </a:bodyPr>
          <a:lstStyle/>
          <a:p>
            <a:r>
              <a:rPr lang="hr-HR" sz="2000" dirty="0"/>
              <a:t>provodit će je </a:t>
            </a:r>
            <a:r>
              <a:rPr lang="hr-HR" b="1" dirty="0"/>
              <a:t>VOZAČ</a:t>
            </a:r>
            <a:r>
              <a:rPr lang="hr-HR" dirty="0"/>
              <a:t> </a:t>
            </a:r>
            <a:r>
              <a:rPr lang="hr-HR" sz="2000" dirty="0"/>
              <a:t>službenim</a:t>
            </a:r>
            <a:r>
              <a:rPr lang="hr-HR" sz="2000" b="1" dirty="0"/>
              <a:t> </a:t>
            </a:r>
            <a:r>
              <a:rPr lang="hr-HR" sz="2000" dirty="0"/>
              <a:t>vozilima prijavitelja</a:t>
            </a:r>
          </a:p>
          <a:p>
            <a:endParaRPr lang="hr-HR" sz="2000" dirty="0"/>
          </a:p>
          <a:p>
            <a:r>
              <a:rPr lang="hr-HR" sz="2200" b="1" dirty="0"/>
              <a:t>PRIJEVOZ</a:t>
            </a:r>
            <a:r>
              <a:rPr lang="hr-HR" sz="2200" dirty="0"/>
              <a:t> uključuje odlazak </a:t>
            </a:r>
          </a:p>
          <a:p>
            <a:pPr lvl="5"/>
            <a:r>
              <a:rPr lang="hr-HR" sz="2000" dirty="0">
                <a:solidFill>
                  <a:schemeClr val="tx2"/>
                </a:solidFill>
              </a:rPr>
              <a:t> na </a:t>
            </a:r>
            <a:r>
              <a:rPr lang="hr-HR" sz="2000" b="1" dirty="0">
                <a:solidFill>
                  <a:schemeClr val="tx2"/>
                </a:solidFill>
              </a:rPr>
              <a:t>liječničke preglede </a:t>
            </a:r>
            <a:r>
              <a:rPr lang="hr-HR" sz="2000" dirty="0">
                <a:solidFill>
                  <a:schemeClr val="tx2"/>
                </a:solidFill>
              </a:rPr>
              <a:t>i </a:t>
            </a:r>
            <a:r>
              <a:rPr lang="hr-HR" sz="2000" b="1" dirty="0">
                <a:solidFill>
                  <a:schemeClr val="tx2"/>
                </a:solidFill>
              </a:rPr>
              <a:t>terapije</a:t>
            </a:r>
          </a:p>
          <a:p>
            <a:pPr lvl="5"/>
            <a:r>
              <a:rPr lang="hr-HR" sz="2000" dirty="0">
                <a:solidFill>
                  <a:schemeClr val="tx2"/>
                </a:solidFill>
              </a:rPr>
              <a:t> u </a:t>
            </a:r>
            <a:r>
              <a:rPr lang="hr-HR" sz="2000" b="1" dirty="0">
                <a:solidFill>
                  <a:schemeClr val="tx2"/>
                </a:solidFill>
              </a:rPr>
              <a:t>ljekarne</a:t>
            </a:r>
          </a:p>
          <a:p>
            <a:pPr lvl="5"/>
            <a:r>
              <a:rPr lang="hr-HR" sz="2000" dirty="0">
                <a:solidFill>
                  <a:schemeClr val="tx2"/>
                </a:solidFill>
              </a:rPr>
              <a:t> u </a:t>
            </a:r>
            <a:r>
              <a:rPr lang="hr-HR" sz="2000" b="1" dirty="0">
                <a:solidFill>
                  <a:schemeClr val="tx2"/>
                </a:solidFill>
              </a:rPr>
              <a:t>nabavku</a:t>
            </a:r>
            <a:r>
              <a:rPr lang="hr-HR" sz="2000" dirty="0">
                <a:solidFill>
                  <a:schemeClr val="tx2"/>
                </a:solidFill>
              </a:rPr>
              <a:t> osnovnih kućanskih potrepština</a:t>
            </a:r>
          </a:p>
          <a:p>
            <a:pPr lvl="5"/>
            <a:r>
              <a:rPr lang="hr-HR" sz="2000" dirty="0">
                <a:solidFill>
                  <a:schemeClr val="tx2"/>
                </a:solidFill>
              </a:rPr>
              <a:t> na </a:t>
            </a:r>
            <a:r>
              <a:rPr lang="hr-HR" sz="2000" b="1" dirty="0">
                <a:solidFill>
                  <a:schemeClr val="tx2"/>
                </a:solidFill>
              </a:rPr>
              <a:t>kulturna</a:t>
            </a:r>
            <a:r>
              <a:rPr lang="hr-HR" sz="2000" dirty="0">
                <a:solidFill>
                  <a:schemeClr val="tx2"/>
                </a:solidFill>
              </a:rPr>
              <a:t> i </a:t>
            </a:r>
            <a:r>
              <a:rPr lang="hr-HR" sz="2000" b="1" dirty="0">
                <a:solidFill>
                  <a:schemeClr val="tx2"/>
                </a:solidFill>
              </a:rPr>
              <a:t>društvena</a:t>
            </a:r>
            <a:r>
              <a:rPr lang="hr-HR" sz="2000" dirty="0">
                <a:solidFill>
                  <a:schemeClr val="tx2"/>
                </a:solidFill>
              </a:rPr>
              <a:t> događanja</a:t>
            </a:r>
          </a:p>
          <a:p>
            <a:pPr lvl="5"/>
            <a:endParaRPr lang="hr-HR" sz="2000" dirty="0">
              <a:solidFill>
                <a:schemeClr val="tx2"/>
              </a:solidFill>
            </a:endParaRPr>
          </a:p>
          <a:p>
            <a:pPr marL="2286000" lvl="5" indent="0">
              <a:buNone/>
            </a:pPr>
            <a:endParaRPr lang="hr-HR" sz="2000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hr-HR" sz="2200" b="1" dirty="0"/>
              <a:t>ORGANIZACIJA PRIJEVOZA </a:t>
            </a:r>
            <a:r>
              <a:rPr lang="hr-HR" sz="2000" dirty="0"/>
              <a:t>temeljit će se na </a:t>
            </a:r>
            <a:r>
              <a:rPr lang="hr-HR" sz="2000" b="1" dirty="0"/>
              <a:t>rasporedu</a:t>
            </a:r>
            <a:r>
              <a:rPr lang="hr-HR" sz="2000" dirty="0"/>
              <a:t> i </a:t>
            </a:r>
            <a:r>
              <a:rPr lang="hr-HR" sz="2000" b="1" dirty="0"/>
              <a:t>prijavama </a:t>
            </a:r>
            <a:r>
              <a:rPr lang="hr-HR" sz="2000" dirty="0"/>
              <a:t>korisnika uz </a:t>
            </a:r>
            <a:r>
              <a:rPr lang="hr-HR" sz="2000" b="1" dirty="0"/>
              <a:t>fleksibilnost </a:t>
            </a:r>
            <a:r>
              <a:rPr lang="hr-HR" sz="2000" dirty="0"/>
              <a:t>za hitne i neodgodive potrebe</a:t>
            </a:r>
            <a:endParaRPr lang="hr-HR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14</a:t>
            </a:fld>
            <a:endParaRPr lang="hr-HR"/>
          </a:p>
        </p:txBody>
      </p:sp>
      <p:pic>
        <p:nvPicPr>
          <p:cNvPr id="6" name="Slika 6">
            <a:extLst>
              <a:ext uri="{FF2B5EF4-FFF2-40B4-BE49-F238E27FC236}">
                <a16:creationId xmlns:a16="http://schemas.microsoft.com/office/drawing/2014/main" id="{4EF760A1-5BA1-1887-2C67-FC19DBBC59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C6D7F1"/>
              </a:clrFrom>
              <a:clrTo>
                <a:srgbClr val="C6D7F1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92" y="958623"/>
            <a:ext cx="3127959" cy="20873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455539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07DF309-4F73-12FF-E539-DC3831931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/>
              <a:t>Očekivani rezultati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AA429ED-0757-2E97-925A-E2AA60F9D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148" y="1563329"/>
            <a:ext cx="10836350" cy="40005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hr-HR" sz="2400" dirty="0"/>
              <a:t>   </a:t>
            </a:r>
            <a:r>
              <a:rPr lang="hr-HR" sz="2400" dirty="0">
                <a:solidFill>
                  <a:schemeClr val="tx2"/>
                </a:solidFill>
              </a:rPr>
              <a:t>povećanje </a:t>
            </a:r>
            <a:r>
              <a:rPr lang="hr-HR" sz="2400" b="1" dirty="0">
                <a:solidFill>
                  <a:schemeClr val="tx2"/>
                </a:solidFill>
              </a:rPr>
              <a:t>dostupnosti </a:t>
            </a:r>
            <a:r>
              <a:rPr lang="hr-HR" sz="2400" dirty="0">
                <a:solidFill>
                  <a:schemeClr val="tx2"/>
                </a:solidFill>
              </a:rPr>
              <a:t>socijalnih usluga u zajednici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400" dirty="0">
                <a:solidFill>
                  <a:schemeClr val="tx2"/>
                </a:solidFill>
              </a:rPr>
              <a:t>   razvoj </a:t>
            </a:r>
            <a:r>
              <a:rPr lang="hr-HR" sz="2400" b="1" dirty="0">
                <a:solidFill>
                  <a:schemeClr val="tx2"/>
                </a:solidFill>
              </a:rPr>
              <a:t>inovativnih modela podrške</a:t>
            </a:r>
            <a:r>
              <a:rPr lang="hr-HR" sz="2400" dirty="0">
                <a:solidFill>
                  <a:schemeClr val="tx2"/>
                </a:solidFill>
              </a:rPr>
              <a:t>, osobito za </a:t>
            </a:r>
            <a:r>
              <a:rPr lang="hr-HR" sz="2400" b="1" dirty="0">
                <a:solidFill>
                  <a:schemeClr val="tx2"/>
                </a:solidFill>
              </a:rPr>
              <a:t>starije</a:t>
            </a:r>
            <a:r>
              <a:rPr lang="hr-HR" sz="2400" dirty="0">
                <a:solidFill>
                  <a:schemeClr val="tx2"/>
                </a:solidFill>
              </a:rPr>
              <a:t> </a:t>
            </a:r>
            <a:r>
              <a:rPr lang="hr-HR" sz="2400" b="1" dirty="0">
                <a:solidFill>
                  <a:schemeClr val="tx2"/>
                </a:solidFill>
              </a:rPr>
              <a:t>osobe</a:t>
            </a:r>
            <a:r>
              <a:rPr lang="hr-HR" sz="2400" dirty="0">
                <a:solidFill>
                  <a:schemeClr val="tx2"/>
                </a:solidFill>
              </a:rPr>
              <a:t> i </a:t>
            </a:r>
            <a:r>
              <a:rPr lang="hr-HR" sz="2400" b="1" dirty="0">
                <a:solidFill>
                  <a:schemeClr val="tx2"/>
                </a:solidFill>
              </a:rPr>
              <a:t>osobe s invaliditetom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400" dirty="0">
                <a:solidFill>
                  <a:schemeClr val="tx2"/>
                </a:solidFill>
              </a:rPr>
              <a:t>   smanjenje </a:t>
            </a:r>
            <a:r>
              <a:rPr lang="hr-HR" sz="2400" b="1" dirty="0">
                <a:solidFill>
                  <a:schemeClr val="tx2"/>
                </a:solidFill>
              </a:rPr>
              <a:t>socijalne izolacije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400" dirty="0">
                <a:solidFill>
                  <a:schemeClr val="tx2"/>
                </a:solidFill>
              </a:rPr>
              <a:t>   jačanje </a:t>
            </a:r>
            <a:r>
              <a:rPr lang="hr-HR" sz="2400" b="1" dirty="0">
                <a:solidFill>
                  <a:schemeClr val="tx2"/>
                </a:solidFill>
              </a:rPr>
              <a:t>kapaciteta </a:t>
            </a:r>
            <a:r>
              <a:rPr lang="hr-HR" sz="2400" dirty="0">
                <a:solidFill>
                  <a:schemeClr val="tx2"/>
                </a:solidFill>
              </a:rPr>
              <a:t>organizacija </a:t>
            </a:r>
            <a:r>
              <a:rPr lang="hr-HR" sz="2400" b="1" dirty="0">
                <a:solidFill>
                  <a:schemeClr val="tx2"/>
                </a:solidFill>
              </a:rPr>
              <a:t>civilnog društva </a:t>
            </a:r>
            <a:r>
              <a:rPr lang="hr-HR" sz="2400" dirty="0">
                <a:solidFill>
                  <a:schemeClr val="tx2"/>
                </a:solidFill>
              </a:rPr>
              <a:t>kao pružatelja socijalnih usluga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400" dirty="0">
                <a:solidFill>
                  <a:schemeClr val="tx2"/>
                </a:solidFill>
              </a:rPr>
              <a:t>   povećanje </a:t>
            </a:r>
            <a:r>
              <a:rPr lang="hr-HR" sz="2400" b="1" dirty="0">
                <a:solidFill>
                  <a:schemeClr val="tx2"/>
                </a:solidFill>
              </a:rPr>
              <a:t>pravne sigurnosti korisnika</a:t>
            </a:r>
            <a:r>
              <a:rPr lang="hr-HR" sz="2400" dirty="0">
                <a:solidFill>
                  <a:schemeClr val="tx2"/>
                </a:solidFill>
              </a:rPr>
              <a:t>, </a:t>
            </a:r>
            <a:r>
              <a:rPr lang="hr-HR" sz="2400" b="1" dirty="0">
                <a:solidFill>
                  <a:schemeClr val="tx2"/>
                </a:solidFill>
              </a:rPr>
              <a:t>smanjenje</a:t>
            </a:r>
            <a:r>
              <a:rPr lang="hr-HR" sz="2400" dirty="0">
                <a:solidFill>
                  <a:schemeClr val="tx2"/>
                </a:solidFill>
              </a:rPr>
              <a:t> rizika od </a:t>
            </a:r>
            <a:r>
              <a:rPr lang="hr-HR" sz="2400" b="1" dirty="0">
                <a:solidFill>
                  <a:schemeClr val="tx2"/>
                </a:solidFill>
              </a:rPr>
              <a:t>gubitka prava </a:t>
            </a:r>
            <a:r>
              <a:rPr lang="hr-HR" sz="2400" dirty="0">
                <a:solidFill>
                  <a:schemeClr val="tx2"/>
                </a:solidFill>
              </a:rPr>
              <a:t>zbog neinformiranosti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400" dirty="0">
                <a:solidFill>
                  <a:schemeClr val="tx2"/>
                </a:solidFill>
              </a:rPr>
              <a:t>   </a:t>
            </a:r>
            <a:r>
              <a:rPr lang="hr-HR" sz="2400" b="1" dirty="0">
                <a:solidFill>
                  <a:schemeClr val="tx2"/>
                </a:solidFill>
              </a:rPr>
              <a:t>smanjenje rizika </a:t>
            </a:r>
            <a:r>
              <a:rPr lang="hr-HR" sz="2400" dirty="0">
                <a:solidFill>
                  <a:schemeClr val="tx2"/>
                </a:solidFill>
              </a:rPr>
              <a:t>od pogoršanja </a:t>
            </a:r>
            <a:r>
              <a:rPr lang="hr-HR" sz="2400" b="1" dirty="0">
                <a:solidFill>
                  <a:schemeClr val="tx2"/>
                </a:solidFill>
              </a:rPr>
              <a:t>mentalnog zdravlja </a:t>
            </a:r>
            <a:r>
              <a:rPr lang="hr-HR" sz="2400" dirty="0">
                <a:solidFill>
                  <a:schemeClr val="tx2"/>
                </a:solidFill>
              </a:rPr>
              <a:t>ranjivih skupina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400" dirty="0">
                <a:solidFill>
                  <a:schemeClr val="tx2"/>
                </a:solidFill>
              </a:rPr>
              <a:t>  </a:t>
            </a:r>
            <a:r>
              <a:rPr lang="hr-HR" sz="2400" b="1" dirty="0">
                <a:solidFill>
                  <a:schemeClr val="tx2"/>
                </a:solidFill>
              </a:rPr>
              <a:t>veća mobilnost </a:t>
            </a:r>
            <a:r>
              <a:rPr lang="hr-HR" sz="2400" dirty="0">
                <a:solidFill>
                  <a:schemeClr val="tx2"/>
                </a:solidFill>
              </a:rPr>
              <a:t>i </a:t>
            </a:r>
            <a:r>
              <a:rPr lang="hr-HR" sz="2400" b="1" dirty="0">
                <a:solidFill>
                  <a:schemeClr val="tx2"/>
                </a:solidFill>
              </a:rPr>
              <a:t>olakšan pristup </a:t>
            </a:r>
            <a:r>
              <a:rPr lang="hr-HR" sz="2400" dirty="0">
                <a:solidFill>
                  <a:schemeClr val="tx2"/>
                </a:solidFill>
              </a:rPr>
              <a:t>potrebnim sadržajima</a:t>
            </a:r>
          </a:p>
          <a:p>
            <a:pPr>
              <a:buFontTx/>
              <a:buChar char="-"/>
            </a:pPr>
            <a:endParaRPr lang="hr-HR" dirty="0"/>
          </a:p>
          <a:p>
            <a:pPr>
              <a:buFontTx/>
              <a:buChar char="-"/>
            </a:pPr>
            <a:endParaRPr lang="hr-HR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3B94914F-38B0-4900-EB96-48C22E267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201182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31A22AE-C0B7-F753-6452-30AE4FA87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1763" y="244899"/>
            <a:ext cx="4860957" cy="528244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4000"/>
              <a:t>Očekivani pokazatelji </a:t>
            </a:r>
            <a:br>
              <a:rPr lang="hr-HR"/>
            </a:br>
            <a:r>
              <a:rPr lang="hr-HR"/>
              <a:t> </a:t>
            </a:r>
            <a:r>
              <a:rPr lang="hr-HR" sz="2800" b="0"/>
              <a:t>-</a:t>
            </a:r>
            <a:r>
              <a:rPr lang="hr-HR"/>
              <a:t> </a:t>
            </a:r>
            <a:r>
              <a:rPr lang="hr-HR" sz="2800"/>
              <a:t>96 osoba </a:t>
            </a:r>
            <a:r>
              <a:rPr lang="hr-HR" sz="2000" b="0"/>
              <a:t>kojima će se pružiti    socijalne usluge</a:t>
            </a:r>
            <a:br>
              <a:rPr lang="hr-HR" sz="2000"/>
            </a:br>
            <a:r>
              <a:rPr lang="hr-HR" sz="2800"/>
              <a:t>  - 69 osoba </a:t>
            </a:r>
            <a:r>
              <a:rPr lang="hr-HR" sz="2000" b="0"/>
              <a:t>kojima će se  pružiti minimalno 15 usluga</a:t>
            </a:r>
            <a:br>
              <a:rPr lang="hr-HR" sz="2800" b="0"/>
            </a:br>
            <a:r>
              <a:rPr lang="hr-HR" sz="2800"/>
              <a:t>  - 2276 </a:t>
            </a:r>
            <a:r>
              <a:rPr lang="hr-HR" sz="2000" b="0"/>
              <a:t>pruženih</a:t>
            </a:r>
            <a:r>
              <a:rPr lang="hr-HR" sz="2000"/>
              <a:t> </a:t>
            </a:r>
            <a:r>
              <a:rPr lang="hr-HR" sz="2800"/>
              <a:t>socijalnih usluga</a:t>
            </a:r>
            <a:br>
              <a:rPr lang="hr-HR" sz="2800"/>
            </a:br>
            <a:endParaRPr lang="hr-HR" sz="2800" dirty="0"/>
          </a:p>
        </p:txBody>
      </p:sp>
      <p:pic>
        <p:nvPicPr>
          <p:cNvPr id="11" name="Rezervirano mjesto sadržaja 10">
            <a:extLst>
              <a:ext uri="{FF2B5EF4-FFF2-40B4-BE49-F238E27FC236}">
                <a16:creationId xmlns:a16="http://schemas.microsoft.com/office/drawing/2014/main" id="{CD0C9FC2-04E9-6F27-0D49-5DBF2E99CA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741763" cy="5432425"/>
          </a:xfrm>
          <a:prstGeom prst="rect">
            <a:avLst/>
          </a:prstGeom>
        </p:spPr>
      </p:pic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D3DB0862-A77C-7EAC-A599-817CF45AB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654762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5567BB-ACD3-319E-5E8E-CEF43777D6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>
            <a:extLst>
              <a:ext uri="{FF2B5EF4-FFF2-40B4-BE49-F238E27FC236}">
                <a16:creationId xmlns:a16="http://schemas.microsoft.com/office/drawing/2014/main" id="{E68A1CC4-A1DB-8B63-E3CE-C35C007736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7000" dirty="0"/>
              <a:t>Hvala na pažnji!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01E6F8-A133-F0DC-1563-BD0CBC2462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1867" y="2723864"/>
            <a:ext cx="10945707" cy="2789627"/>
          </a:xfrm>
        </p:spPr>
        <p:txBody>
          <a:bodyPr/>
          <a:lstStyle/>
          <a:p>
            <a:endParaRPr lang="hr-HR" dirty="0">
              <a:solidFill>
                <a:srgbClr val="92D05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544A27-0F9E-0F7E-7A5B-7AB181DC0A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49" y="638853"/>
            <a:ext cx="3152017" cy="541637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50DC7CCD-3074-52B9-E57E-518575FE9D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863" y="643215"/>
            <a:ext cx="827590" cy="741459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E5C99CAB-CDFF-9630-BA47-B4FF51554DCA}"/>
              </a:ext>
            </a:extLst>
          </p:cNvPr>
          <p:cNvSpPr txBox="1"/>
          <p:nvPr/>
        </p:nvSpPr>
        <p:spPr>
          <a:xfrm>
            <a:off x="7223760" y="638853"/>
            <a:ext cx="365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tx2">
                    <a:lumMod val="75000"/>
                  </a:schemeClr>
                </a:solidFill>
              </a:rPr>
              <a:t>Kršćanska humanitarna udruga za pomoć djeci, socijalno ugroženim obiteljima i svima koji su u potrebi </a:t>
            </a:r>
            <a:r>
              <a:rPr lang="hr-HR" sz="1400" b="1" dirty="0">
                <a:solidFill>
                  <a:schemeClr val="tx2">
                    <a:lumMod val="75000"/>
                  </a:schemeClr>
                </a:solidFill>
              </a:rPr>
              <a:t>„Putevi milosti”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21262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2B1D908-342C-BE67-A878-131B191D0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147" y="365125"/>
            <a:ext cx="10979573" cy="1790246"/>
          </a:xfrm>
        </p:spPr>
        <p:txBody>
          <a:bodyPr>
            <a:normAutofit/>
          </a:bodyPr>
          <a:lstStyle/>
          <a:p>
            <a:pPr algn="ctr"/>
            <a:r>
              <a:rPr lang="hr-HR" sz="3600" dirty="0"/>
              <a:t>Europski socijalni fond plus</a:t>
            </a:r>
            <a:br>
              <a:rPr lang="hr-HR" sz="3600" dirty="0"/>
            </a:br>
            <a:r>
              <a:rPr lang="hr-HR" sz="3600" dirty="0"/>
              <a:t>Program Učinkoviti ljudski potencijali </a:t>
            </a:r>
            <a:br>
              <a:rPr lang="hr-HR" sz="3600" dirty="0"/>
            </a:br>
            <a:r>
              <a:rPr lang="hr-HR" sz="3600" dirty="0"/>
              <a:t>2021.-2027.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74EE935-A6D2-F2AF-0307-61A9296CE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514" y="2155371"/>
            <a:ext cx="11080206" cy="327684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Širenje mreže socijalnih usluga u zajednici </a:t>
            </a:r>
          </a:p>
          <a:p>
            <a:pPr marL="0" indent="0" algn="ctr">
              <a:buNone/>
            </a:pPr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Broj poziva: SF.3.4.11.04</a:t>
            </a:r>
          </a:p>
          <a:p>
            <a:pPr marL="0" indent="0" algn="ctr">
              <a:buNone/>
            </a:pPr>
            <a:endParaRPr lang="hr-HR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hr-HR" sz="4800" b="1" dirty="0">
                <a:solidFill>
                  <a:schemeClr val="tx2">
                    <a:lumMod val="75000"/>
                  </a:schemeClr>
                </a:solidFill>
              </a:rPr>
              <a:t>Putevi podrške i sigurnosti </a:t>
            </a:r>
          </a:p>
          <a:p>
            <a:pPr marL="0" indent="0" algn="ctr">
              <a:buNone/>
            </a:pPr>
            <a:r>
              <a:rPr lang="hr-HR" sz="4800" b="1" dirty="0">
                <a:solidFill>
                  <a:schemeClr val="tx2">
                    <a:lumMod val="75000"/>
                  </a:schemeClr>
                </a:solidFill>
              </a:rPr>
              <a:t>SF.3.4.11.04.0073</a:t>
            </a:r>
          </a:p>
          <a:p>
            <a:pPr marL="0" indent="0" algn="ctr">
              <a:buNone/>
            </a:pPr>
            <a:endParaRPr lang="hr-HR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hr-HR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hr-HR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hr-HR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hr-HR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63A2AD2B-8FB2-7A72-5BC0-93C445E82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81462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C6EF41-67FF-739F-EAE9-EC764A00B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147" y="365125"/>
            <a:ext cx="10979573" cy="719091"/>
          </a:xfrm>
        </p:spPr>
        <p:txBody>
          <a:bodyPr>
            <a:normAutofit/>
          </a:bodyPr>
          <a:lstStyle/>
          <a:p>
            <a:r>
              <a:rPr lang="hr-HR" sz="4000" dirty="0"/>
              <a:t>Opći podaci o projektu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68D64AF-28E6-EFF5-9BB3-9AD2BC6F0D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147" y="1463040"/>
            <a:ext cx="11303242" cy="380499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r-HR" sz="2600" b="1" dirty="0">
                <a:solidFill>
                  <a:schemeClr val="accent2"/>
                </a:solidFill>
              </a:rPr>
              <a:t>   </a:t>
            </a:r>
            <a:r>
              <a:rPr lang="hr-HR" sz="2600" b="1" dirty="0">
                <a:solidFill>
                  <a:schemeClr val="accent2">
                    <a:lumMod val="75000"/>
                  </a:schemeClr>
                </a:solidFill>
              </a:rPr>
              <a:t>NAZIV PROJEKTA   </a:t>
            </a:r>
            <a:r>
              <a:rPr lang="hr-HR" sz="2400" b="1" dirty="0">
                <a:solidFill>
                  <a:schemeClr val="accent2">
                    <a:lumMod val="75000"/>
                  </a:schemeClr>
                </a:solidFill>
              </a:rPr>
              <a:t>–</a:t>
            </a:r>
            <a:r>
              <a:rPr lang="hr-HR" sz="2400" b="1" dirty="0">
                <a:solidFill>
                  <a:srgbClr val="92D050"/>
                </a:solidFill>
              </a:rPr>
              <a:t>   </a:t>
            </a:r>
            <a:r>
              <a:rPr lang="hr-HR" sz="3200" b="1" dirty="0">
                <a:solidFill>
                  <a:schemeClr val="tx2"/>
                </a:solidFill>
              </a:rPr>
              <a:t>Putevi podrške i sigurnosti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r-HR" sz="2600" b="1" dirty="0">
                <a:solidFill>
                  <a:schemeClr val="accent2"/>
                </a:solidFill>
              </a:rPr>
              <a:t>   </a:t>
            </a:r>
            <a:r>
              <a:rPr lang="hr-HR" sz="2600" b="1" dirty="0">
                <a:solidFill>
                  <a:schemeClr val="accent2">
                    <a:lumMod val="75000"/>
                  </a:schemeClr>
                </a:solidFill>
              </a:rPr>
              <a:t>NOSITELJ PROJEKTA   </a:t>
            </a:r>
            <a:r>
              <a:rPr lang="hr-HR" sz="2400" b="1" dirty="0">
                <a:solidFill>
                  <a:schemeClr val="accent2">
                    <a:lumMod val="75000"/>
                  </a:schemeClr>
                </a:solidFill>
              </a:rPr>
              <a:t>–   </a:t>
            </a:r>
            <a:r>
              <a:rPr lang="hr-HR" sz="3200" b="1" dirty="0">
                <a:solidFill>
                  <a:schemeClr val="tx2"/>
                </a:solidFill>
                <a:ea typeface="ADLaM Display" panose="020F0502020204030204" pitchFamily="2" charset="0"/>
                <a:cs typeface="ADLaM Display" panose="020F0502020204030204" pitchFamily="2" charset="0"/>
              </a:rPr>
              <a:t>Kršćanska humanitarna udruga „Putevi milosti”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r-HR" sz="2400" b="1" dirty="0">
                <a:solidFill>
                  <a:schemeClr val="accent2"/>
                </a:solidFill>
                <a:ea typeface="ADLaM Display" panose="020F0502020204030204" pitchFamily="2" charset="0"/>
                <a:cs typeface="ADLaM Display" panose="020F0502020204030204" pitchFamily="2" charset="0"/>
              </a:rPr>
              <a:t>   </a:t>
            </a:r>
            <a:r>
              <a:rPr lang="hr-HR" sz="2600" b="1" dirty="0">
                <a:solidFill>
                  <a:schemeClr val="accent2">
                    <a:lumMod val="75000"/>
                  </a:schemeClr>
                </a:solidFill>
                <a:ea typeface="ADLaM Display" panose="020F0502020204030204" pitchFamily="2" charset="0"/>
                <a:cs typeface="ADLaM Display" panose="020F0502020204030204" pitchFamily="2" charset="0"/>
              </a:rPr>
              <a:t>PROJEKTNI PARTNER</a:t>
            </a:r>
            <a:r>
              <a:rPr lang="hr-HR" sz="2600" dirty="0">
                <a:solidFill>
                  <a:schemeClr val="accent2">
                    <a:lumMod val="75000"/>
                  </a:schemeClr>
                </a:solidFill>
                <a:ea typeface="ADLaM Display" panose="020F0502020204030204" pitchFamily="2" charset="0"/>
                <a:cs typeface="ADLaM Display" panose="020F0502020204030204" pitchFamily="2" charset="0"/>
              </a:rPr>
              <a:t>   </a:t>
            </a:r>
            <a:r>
              <a:rPr lang="hr-HR" dirty="0">
                <a:solidFill>
                  <a:schemeClr val="accent2">
                    <a:lumMod val="75000"/>
                  </a:schemeClr>
                </a:solidFill>
                <a:ea typeface="ADLaM Display" panose="020F0502020204030204" pitchFamily="2" charset="0"/>
                <a:cs typeface="ADLaM Display" panose="020F0502020204030204" pitchFamily="2" charset="0"/>
              </a:rPr>
              <a:t>–</a:t>
            </a:r>
            <a:r>
              <a:rPr lang="hr-HR" dirty="0">
                <a:solidFill>
                  <a:srgbClr val="92D050"/>
                </a:solidFill>
                <a:ea typeface="ADLaM Display" panose="020F0502020204030204" pitchFamily="2" charset="0"/>
                <a:cs typeface="ADLaM Display" panose="020F0502020204030204" pitchFamily="2" charset="0"/>
              </a:rPr>
              <a:t>   </a:t>
            </a:r>
            <a:r>
              <a:rPr lang="hr-HR" sz="3200" b="1" dirty="0">
                <a:solidFill>
                  <a:schemeClr val="tx2"/>
                </a:solidFill>
                <a:ea typeface="ADLaM Display" panose="020F0502020204030204" pitchFamily="2" charset="0"/>
                <a:cs typeface="ADLaM Display" panose="020F0502020204030204" pitchFamily="2" charset="0"/>
              </a:rPr>
              <a:t>udruga „Prijatelji Svetog Martina”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r-HR" sz="2400" b="1" dirty="0">
                <a:solidFill>
                  <a:schemeClr val="accent2"/>
                </a:solidFill>
                <a:ea typeface="ADLaM Display" panose="020F0502020204030204" pitchFamily="2" charset="0"/>
                <a:cs typeface="ADLaM Display" panose="020F0502020204030204" pitchFamily="2" charset="0"/>
              </a:rPr>
              <a:t>   </a:t>
            </a:r>
            <a:r>
              <a:rPr lang="hr-HR" sz="2600" b="1" dirty="0">
                <a:solidFill>
                  <a:schemeClr val="accent2">
                    <a:lumMod val="75000"/>
                  </a:schemeClr>
                </a:solidFill>
                <a:ea typeface="ADLaM Display" panose="020F0502020204030204" pitchFamily="2" charset="0"/>
                <a:cs typeface="ADLaM Display" panose="020F0502020204030204" pitchFamily="2" charset="0"/>
              </a:rPr>
              <a:t>RAZDOBLJE PROVEDBE   </a:t>
            </a:r>
            <a:r>
              <a:rPr lang="hr-HR" dirty="0">
                <a:solidFill>
                  <a:schemeClr val="accent2">
                    <a:lumMod val="75000"/>
                  </a:schemeClr>
                </a:solidFill>
                <a:ea typeface="ADLaM Display" panose="020F0502020204030204" pitchFamily="2" charset="0"/>
                <a:cs typeface="ADLaM Display" panose="020F0502020204030204" pitchFamily="2" charset="0"/>
              </a:rPr>
              <a:t>–  </a:t>
            </a:r>
            <a:r>
              <a:rPr lang="hr-HR" b="1" dirty="0">
                <a:solidFill>
                  <a:schemeClr val="accent2">
                    <a:lumMod val="75000"/>
                  </a:schemeClr>
                </a:solidFill>
                <a:ea typeface="ADLaM Display" panose="020F0502020204030204" pitchFamily="2" charset="0"/>
                <a:cs typeface="ADLaM Display" panose="020F0502020204030204" pitchFamily="2" charset="0"/>
              </a:rPr>
              <a:t> </a:t>
            </a:r>
            <a:r>
              <a:rPr lang="hr-HR" sz="3200" b="1" dirty="0">
                <a:solidFill>
                  <a:schemeClr val="tx2"/>
                </a:solidFill>
                <a:ea typeface="ADLaM Display" panose="020F0502020204030204" pitchFamily="2" charset="0"/>
                <a:cs typeface="ADLaM Display" panose="020F0502020204030204" pitchFamily="2" charset="0"/>
              </a:rPr>
              <a:t>13.04.2026. - 13.04.2029.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r-HR" sz="2400" b="1" dirty="0">
                <a:solidFill>
                  <a:schemeClr val="accent2"/>
                </a:solidFill>
                <a:ea typeface="ADLaM Display" panose="020F0502020204030204" pitchFamily="2" charset="0"/>
                <a:cs typeface="ADLaM Display" panose="020F0502020204030204" pitchFamily="2" charset="0"/>
              </a:rPr>
              <a:t>  </a:t>
            </a:r>
            <a:r>
              <a:rPr lang="hr-HR" sz="2600" b="1" dirty="0">
                <a:solidFill>
                  <a:schemeClr val="accent2">
                    <a:lumMod val="75000"/>
                  </a:schemeClr>
                </a:solidFill>
                <a:ea typeface="ADLaM Display" panose="020F0502020204030204" pitchFamily="2" charset="0"/>
                <a:cs typeface="ADLaM Display" panose="020F0502020204030204" pitchFamily="2" charset="0"/>
              </a:rPr>
              <a:t>UKUPNA VRIJEDNOST PROJEKTA   </a:t>
            </a:r>
            <a:r>
              <a:rPr lang="hr-HR" dirty="0">
                <a:solidFill>
                  <a:schemeClr val="accent2">
                    <a:lumMod val="75000"/>
                  </a:schemeClr>
                </a:solidFill>
                <a:ea typeface="ADLaM Display" panose="020F0502020204030204" pitchFamily="2" charset="0"/>
                <a:cs typeface="ADLaM Display" panose="020F0502020204030204" pitchFamily="2" charset="0"/>
              </a:rPr>
              <a:t>–</a:t>
            </a:r>
            <a:r>
              <a:rPr lang="hr-HR" sz="2400" b="1" dirty="0">
                <a:solidFill>
                  <a:srgbClr val="92D050"/>
                </a:solidFill>
                <a:ea typeface="ADLaM Display" panose="020F0502020204030204" pitchFamily="2" charset="0"/>
                <a:cs typeface="ADLaM Display" panose="020F0502020204030204" pitchFamily="2" charset="0"/>
              </a:rPr>
              <a:t>   </a:t>
            </a:r>
            <a:r>
              <a:rPr lang="hr-HR" sz="3200" b="1" dirty="0">
                <a:solidFill>
                  <a:schemeClr val="tx2"/>
                </a:solidFill>
                <a:ea typeface="ADLaM Display" panose="020F0502020204030204" pitchFamily="2" charset="0"/>
                <a:cs typeface="ADLaM Display" panose="020F0502020204030204" pitchFamily="2" charset="0"/>
              </a:rPr>
              <a:t>296.000,68 €</a:t>
            </a:r>
          </a:p>
          <a:p>
            <a:pPr>
              <a:lnSpc>
                <a:spcPct val="150000"/>
              </a:lnSpc>
            </a:pPr>
            <a:endParaRPr lang="hr-HR" dirty="0">
              <a:ea typeface="ADLaM Display" panose="020F0502020204030204" pitchFamily="2" charset="0"/>
              <a:cs typeface="ADLaM Display" panose="020F0502020204030204" pitchFamily="2" charset="0"/>
            </a:endParaRPr>
          </a:p>
          <a:p>
            <a:pPr marL="0" indent="0">
              <a:buNone/>
            </a:pPr>
            <a:endParaRPr lang="hr-HR" dirty="0">
              <a:ea typeface="ADLaM Display" panose="020F0502020204030204" pitchFamily="2" charset="0"/>
              <a:cs typeface="ADLaM Display" panose="020F0502020204030204" pitchFamily="2" charset="0"/>
            </a:endParaRPr>
          </a:p>
          <a:p>
            <a:endParaRPr lang="hr-HR" dirty="0">
              <a:ea typeface="ADLaM Display" panose="020F0502020204030204" pitchFamily="2" charset="0"/>
              <a:cs typeface="ADLaM Display" panose="020F0502020204030204" pitchFamily="2" charset="0"/>
            </a:endParaRPr>
          </a:p>
          <a:p>
            <a:endParaRPr lang="hr-HR" dirty="0">
              <a:ea typeface="ADLaM Display" panose="020F0502020204030204" pitchFamily="2" charset="0"/>
              <a:cs typeface="ADLaM Display" panose="020F0502020204030204" pitchFamily="2" charset="0"/>
            </a:endParaRPr>
          </a:p>
          <a:p>
            <a:endParaRPr lang="hr-HR" dirty="0">
              <a:ea typeface="ADLaM Display" panose="020F0502020204030204" pitchFamily="2" charset="0"/>
              <a:cs typeface="ADLaM Display" panose="020F0502020204030204" pitchFamily="2" charset="0"/>
            </a:endParaRPr>
          </a:p>
          <a:p>
            <a:endParaRPr lang="hr-HR" sz="2400" b="1" dirty="0">
              <a:solidFill>
                <a:srgbClr val="92D050"/>
              </a:solidFill>
              <a:ea typeface="ADLaM Display" panose="020F0502020204030204" pitchFamily="2" charset="0"/>
              <a:cs typeface="ADLaM Display" panose="020F0502020204030204" pitchFamily="2" charset="0"/>
            </a:endParaRPr>
          </a:p>
          <a:p>
            <a:endParaRPr lang="hr-HR" dirty="0">
              <a:ea typeface="ADLaM Display" panose="020F0502020204030204" pitchFamily="2" charset="0"/>
              <a:cs typeface="ADLaM Display" panose="020F0502020204030204" pitchFamily="2" charset="0"/>
            </a:endParaRPr>
          </a:p>
          <a:p>
            <a:endParaRPr lang="hr-HR" dirty="0">
              <a:ea typeface="ADLaM Display" panose="020F0502020204030204" pitchFamily="2" charset="0"/>
              <a:cs typeface="ADLaM Display" panose="020F0502020204030204" pitchFamily="2" charset="0"/>
            </a:endParaRPr>
          </a:p>
          <a:p>
            <a:endParaRPr lang="hr-HR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D1CDAC03-1C47-1366-87AD-5F7DA1356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11819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F731341-988A-9EA8-ED25-3E2149269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185" y="365125"/>
            <a:ext cx="3800000" cy="4855779"/>
          </a:xfrm>
        </p:spPr>
        <p:txBody>
          <a:bodyPr anchor="ctr">
            <a:normAutofit/>
          </a:bodyPr>
          <a:lstStyle/>
          <a:p>
            <a:pPr algn="ctr"/>
            <a:r>
              <a:rPr lang="hr-HR" sz="3600" b="1" dirty="0"/>
              <a:t>Kontekst projekta - potrebe i problemi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E591E19-3106-60C5-9446-CBE3140A9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7832" y="500000"/>
            <a:ext cx="7482168" cy="4600000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  <a:buClr>
                <a:srgbClr val="2E75B6"/>
              </a:buClr>
              <a:buFont typeface="Wingdings" panose="05000000000000000000" pitchFamily="2" charset="2"/>
              <a:buChar char="ü"/>
            </a:pPr>
            <a:r>
              <a:rPr lang="hr-HR" sz="2200" dirty="0">
                <a:solidFill>
                  <a:schemeClr val="tx2"/>
                </a:solidFill>
              </a:rPr>
              <a:t>  </a:t>
            </a:r>
            <a:r>
              <a:rPr lang="hr-HR" sz="2400" dirty="0">
                <a:solidFill>
                  <a:schemeClr val="tx2"/>
                </a:solidFill>
              </a:rPr>
              <a:t>OBŽ se suočava sa </a:t>
            </a:r>
            <a:r>
              <a:rPr lang="hr-HR" sz="2400" b="1" dirty="0">
                <a:solidFill>
                  <a:schemeClr val="tx2"/>
                </a:solidFill>
              </a:rPr>
              <a:t>starenjem stanovništva</a:t>
            </a:r>
            <a:r>
              <a:rPr lang="hr-HR" sz="2400" dirty="0">
                <a:solidFill>
                  <a:schemeClr val="tx2"/>
                </a:solidFill>
              </a:rPr>
              <a:t>, </a:t>
            </a:r>
            <a:r>
              <a:rPr lang="hr-HR" sz="2400" b="1" dirty="0">
                <a:solidFill>
                  <a:schemeClr val="tx2"/>
                </a:solidFill>
              </a:rPr>
              <a:t>siromaštvom</a:t>
            </a:r>
            <a:r>
              <a:rPr lang="hr-HR" sz="2400" dirty="0">
                <a:solidFill>
                  <a:schemeClr val="tx2"/>
                </a:solidFill>
              </a:rPr>
              <a:t> i </a:t>
            </a:r>
            <a:r>
              <a:rPr lang="hr-HR" sz="2400" b="1" dirty="0">
                <a:solidFill>
                  <a:schemeClr val="tx2"/>
                </a:solidFill>
              </a:rPr>
              <a:t>socijalnom isključenošću</a:t>
            </a:r>
          </a:p>
          <a:p>
            <a:pPr>
              <a:lnSpc>
                <a:spcPct val="150000"/>
              </a:lnSpc>
              <a:spcAft>
                <a:spcPts val="1200"/>
              </a:spcAft>
              <a:buClr>
                <a:srgbClr val="2E75B6"/>
              </a:buClr>
              <a:buFont typeface="Wingdings" panose="05000000000000000000" pitchFamily="2" charset="2"/>
              <a:buChar char="ü"/>
            </a:pPr>
            <a:r>
              <a:rPr lang="hr-HR" sz="2200" dirty="0">
                <a:solidFill>
                  <a:schemeClr val="tx2"/>
                </a:solidFill>
              </a:rPr>
              <a:t>  </a:t>
            </a:r>
            <a:r>
              <a:rPr lang="hr-HR" sz="2400" dirty="0">
                <a:solidFill>
                  <a:schemeClr val="tx2"/>
                </a:solidFill>
              </a:rPr>
              <a:t>više od </a:t>
            </a:r>
            <a:r>
              <a:rPr lang="hr-HR" sz="2400" b="1" dirty="0">
                <a:solidFill>
                  <a:schemeClr val="tx2"/>
                </a:solidFill>
              </a:rPr>
              <a:t>56 000 osoba</a:t>
            </a:r>
            <a:r>
              <a:rPr lang="hr-HR" sz="2400" dirty="0">
                <a:solidFill>
                  <a:schemeClr val="tx2"/>
                </a:solidFill>
              </a:rPr>
              <a:t> starijih od </a:t>
            </a:r>
            <a:r>
              <a:rPr lang="hr-HR" sz="2400" b="1" dirty="0">
                <a:solidFill>
                  <a:schemeClr val="tx2"/>
                </a:solidFill>
              </a:rPr>
              <a:t>65 godina </a:t>
            </a:r>
            <a:r>
              <a:rPr lang="hr-HR" sz="2400" dirty="0">
                <a:solidFill>
                  <a:schemeClr val="tx2"/>
                </a:solidFill>
              </a:rPr>
              <a:t>na području OBŽ prema </a:t>
            </a:r>
            <a:r>
              <a:rPr lang="hr-HR" sz="2400" b="1" dirty="0">
                <a:solidFill>
                  <a:schemeClr val="tx2"/>
                </a:solidFill>
              </a:rPr>
              <a:t>Popisu 2021.</a:t>
            </a:r>
          </a:p>
          <a:p>
            <a:pPr>
              <a:lnSpc>
                <a:spcPct val="150000"/>
              </a:lnSpc>
              <a:spcAft>
                <a:spcPts val="1200"/>
              </a:spcAft>
              <a:buClr>
                <a:srgbClr val="2E75B6"/>
              </a:buClr>
              <a:buFont typeface="Wingdings" panose="05000000000000000000" pitchFamily="2" charset="2"/>
              <a:buChar char="ü"/>
            </a:pPr>
            <a:r>
              <a:rPr lang="hr-HR" sz="2400" dirty="0">
                <a:solidFill>
                  <a:schemeClr val="tx2"/>
                </a:solidFill>
              </a:rPr>
              <a:t>   pritisak na </a:t>
            </a:r>
            <a:r>
              <a:rPr lang="hr-HR" sz="2400" b="1" dirty="0">
                <a:solidFill>
                  <a:schemeClr val="tx2"/>
                </a:solidFill>
              </a:rPr>
              <a:t>sustav socijalne skrbi</a:t>
            </a:r>
          </a:p>
          <a:p>
            <a:pPr>
              <a:lnSpc>
                <a:spcPct val="150000"/>
              </a:lnSpc>
              <a:spcAft>
                <a:spcPts val="1200"/>
              </a:spcAft>
              <a:buClr>
                <a:srgbClr val="2E75B6"/>
              </a:buClr>
              <a:buFont typeface="Wingdings" panose="05000000000000000000" pitchFamily="2" charset="2"/>
              <a:buChar char="ü"/>
            </a:pPr>
            <a:r>
              <a:rPr lang="hr-HR" sz="2400" dirty="0">
                <a:solidFill>
                  <a:schemeClr val="tx2"/>
                </a:solidFill>
              </a:rPr>
              <a:t>   povećana potreba za </a:t>
            </a:r>
            <a:r>
              <a:rPr lang="hr-HR" sz="2400" b="1" dirty="0">
                <a:solidFill>
                  <a:schemeClr val="tx2"/>
                </a:solidFill>
              </a:rPr>
              <a:t>dostupnijim</a:t>
            </a:r>
            <a:r>
              <a:rPr lang="hr-HR" sz="2400" dirty="0">
                <a:solidFill>
                  <a:schemeClr val="tx2"/>
                </a:solidFill>
              </a:rPr>
              <a:t> socijalnim uslugama</a:t>
            </a: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7A108963-4AC3-D363-0438-8A18F7FAF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4</a:t>
            </a:fld>
            <a:endParaRPr lang="hr-HR"/>
          </a:p>
        </p:txBody>
      </p:sp>
      <p:cxnSp>
        <p:nvCxnSpPr>
          <p:cNvPr id="7" name="Ravni poveznik 6">
            <a:extLst>
              <a:ext uri="{FF2B5EF4-FFF2-40B4-BE49-F238E27FC236}">
                <a16:creationId xmlns:a16="http://schemas.microsoft.com/office/drawing/2014/main" id="{AB65F2B0-B4AE-FE48-43C8-0931C45A1BAD}"/>
              </a:ext>
            </a:extLst>
          </p:cNvPr>
          <p:cNvCxnSpPr>
            <a:cxnSpLocks/>
          </p:cNvCxnSpPr>
          <p:nvPr/>
        </p:nvCxnSpPr>
        <p:spPr>
          <a:xfrm>
            <a:off x="4203508" y="365125"/>
            <a:ext cx="0" cy="5175866"/>
          </a:xfrm>
          <a:prstGeom prst="line">
            <a:avLst/>
          </a:prstGeom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1864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0DCE5A7-30A2-2A12-3F1E-C4A0FF98A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00" y="250000"/>
            <a:ext cx="10992000" cy="700000"/>
          </a:xfrm>
        </p:spPr>
        <p:txBody>
          <a:bodyPr anchor="ctr">
            <a:normAutofit/>
          </a:bodyPr>
          <a:lstStyle/>
          <a:p>
            <a:pPr algn="l"/>
            <a:r>
              <a:rPr lang="hr-HR" sz="4000" b="1"/>
              <a:t>Ciljevi projekta</a:t>
            </a:r>
            <a:endParaRPr lang="hr-HR" sz="4000" b="1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D1C7B1B-4372-1D33-AD00-69BAB589C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00" y="1514910"/>
            <a:ext cx="11200000" cy="555089"/>
          </a:xfrm>
        </p:spPr>
        <p:txBody>
          <a:bodyPr anchor="t">
            <a:normAutofit/>
          </a:bodyPr>
          <a:lstStyle/>
          <a:p>
            <a:pPr>
              <a:buClr>
                <a:srgbClr val="2E75B6"/>
              </a:buClr>
              <a:buFont typeface="Wingdings" panose="05000000000000000000" pitchFamily="2" charset="2"/>
              <a:buChar char="ü"/>
            </a:pPr>
            <a:r>
              <a:rPr lang="hr-HR" sz="2200" dirty="0">
                <a:solidFill>
                  <a:schemeClr val="tx2"/>
                </a:solidFill>
              </a:rPr>
              <a:t>  osigurati pružanje </a:t>
            </a:r>
            <a:r>
              <a:rPr lang="hr-HR" sz="2200" b="1" dirty="0">
                <a:solidFill>
                  <a:schemeClr val="tx2"/>
                </a:solidFill>
              </a:rPr>
              <a:t>socijalnih usluga u zajednici</a:t>
            </a: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C4E387C1-91A2-6412-8847-5A3355E38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5</a:t>
            </a:fld>
            <a:endParaRPr lang="hr-HR"/>
          </a:p>
        </p:txBody>
      </p:sp>
      <p:sp>
        <p:nvSpPr>
          <p:cNvPr id="10" name="LabelOpci"/>
          <p:cNvSpPr/>
          <p:nvPr/>
        </p:nvSpPr>
        <p:spPr>
          <a:xfrm>
            <a:off x="600000" y="1141254"/>
            <a:ext cx="4287310" cy="373656"/>
          </a:xfrm>
          <a:prstGeom prst="rect">
            <a:avLst/>
          </a:prstGeom>
          <a:noFill/>
          <a:ln w="0">
            <a:noFill/>
          </a:ln>
        </p:spPr>
        <p:txBody>
          <a:bodyPr lIns="144000" anchor="b"/>
          <a:lstStyle/>
          <a:p>
            <a:pPr algn="l"/>
            <a:r>
              <a:rPr lang="hr-HR" sz="2800" b="1" dirty="0">
                <a:solidFill>
                  <a:schemeClr val="accent2">
                    <a:lumMod val="75000"/>
                  </a:schemeClr>
                </a:solidFill>
              </a:rPr>
              <a:t>OPĆI CILJ</a:t>
            </a:r>
          </a:p>
        </p:txBody>
      </p:sp>
      <p:cxnSp>
        <p:nvCxnSpPr>
          <p:cNvPr id="15" name="Divider"/>
          <p:cNvCxnSpPr>
            <a:cxnSpLocks/>
          </p:cNvCxnSpPr>
          <p:nvPr/>
        </p:nvCxnSpPr>
        <p:spPr>
          <a:xfrm>
            <a:off x="600000" y="2200000"/>
            <a:ext cx="10992000" cy="0"/>
          </a:xfrm>
          <a:prstGeom prst="line">
            <a:avLst/>
          </a:prstGeom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LabelSpec"/>
          <p:cNvSpPr/>
          <p:nvPr/>
        </p:nvSpPr>
        <p:spPr>
          <a:xfrm>
            <a:off x="600000" y="2443655"/>
            <a:ext cx="4736275" cy="441431"/>
          </a:xfrm>
          <a:prstGeom prst="rect">
            <a:avLst/>
          </a:prstGeom>
          <a:noFill/>
          <a:ln w="0">
            <a:noFill/>
          </a:ln>
        </p:spPr>
        <p:txBody>
          <a:bodyPr lIns="144000" anchor="b"/>
          <a:lstStyle/>
          <a:p>
            <a:pPr algn="l"/>
            <a:r>
              <a:rPr lang="hr-HR" sz="2800" b="1">
                <a:solidFill>
                  <a:schemeClr val="accent2">
                    <a:lumMod val="75000"/>
                  </a:schemeClr>
                </a:solidFill>
              </a:rPr>
              <a:t>SPECIFIČNI</a:t>
            </a:r>
            <a:r>
              <a:rPr lang="hr-HR" sz="2800" b="1">
                <a:solidFill>
                  <a:srgbClr val="70AD47"/>
                </a:solidFill>
              </a:rPr>
              <a:t> CILJEVI</a:t>
            </a:r>
            <a:endParaRPr lang="hr-HR" sz="2800" b="1" dirty="0">
              <a:solidFill>
                <a:srgbClr val="70AD47"/>
              </a:solidFill>
            </a:endParaRPr>
          </a:p>
        </p:txBody>
      </p:sp>
      <p:sp>
        <p:nvSpPr>
          <p:cNvPr id="17" name="SpecBullets"/>
          <p:cNvSpPr/>
          <p:nvPr/>
        </p:nvSpPr>
        <p:spPr>
          <a:xfrm>
            <a:off x="500000" y="2885090"/>
            <a:ext cx="11200000" cy="2602908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  <a:buClr>
                <a:srgbClr val="2E75B6"/>
              </a:buClr>
              <a:buFont typeface="Wingdings" panose="05000000000000000000" pitchFamily="2" charset="2"/>
              <a:buChar char="ü"/>
            </a:pPr>
            <a:r>
              <a:rPr lang="hr-HR" sz="2200" dirty="0">
                <a:solidFill>
                  <a:schemeClr val="tx2"/>
                </a:solidFill>
              </a:rPr>
              <a:t>  pružiti </a:t>
            </a:r>
            <a:r>
              <a:rPr lang="hr-HR" sz="2200" b="1" dirty="0">
                <a:solidFill>
                  <a:schemeClr val="tx2"/>
                </a:solidFill>
              </a:rPr>
              <a:t>podršku ranjivim skupinama</a:t>
            </a:r>
            <a:r>
              <a:rPr lang="hr-HR" sz="2200" dirty="0">
                <a:solidFill>
                  <a:schemeClr val="tx2"/>
                </a:solidFill>
              </a:rPr>
              <a:t>, posebno </a:t>
            </a:r>
            <a:r>
              <a:rPr lang="hr-HR" sz="2200" b="1" dirty="0">
                <a:solidFill>
                  <a:schemeClr val="tx2"/>
                </a:solidFill>
              </a:rPr>
              <a:t>starijima</a:t>
            </a:r>
            <a:r>
              <a:rPr lang="hr-HR" sz="2200" dirty="0">
                <a:solidFill>
                  <a:schemeClr val="tx2"/>
                </a:solidFill>
              </a:rPr>
              <a:t> i </a:t>
            </a:r>
            <a:r>
              <a:rPr lang="hr-HR" sz="2200" b="1" dirty="0">
                <a:solidFill>
                  <a:schemeClr val="tx2"/>
                </a:solidFill>
              </a:rPr>
              <a:t>osobama s invaliditetom</a:t>
            </a:r>
          </a:p>
          <a:p>
            <a:pPr>
              <a:lnSpc>
                <a:spcPct val="150000"/>
              </a:lnSpc>
              <a:spcAft>
                <a:spcPts val="800"/>
              </a:spcAft>
              <a:buClr>
                <a:srgbClr val="2E75B6"/>
              </a:buClr>
              <a:buFont typeface="Wingdings" panose="05000000000000000000" pitchFamily="2" charset="2"/>
              <a:buChar char="ü"/>
            </a:pPr>
            <a:r>
              <a:rPr lang="hr-HR" sz="2200" dirty="0">
                <a:solidFill>
                  <a:schemeClr val="tx2"/>
                </a:solidFill>
              </a:rPr>
              <a:t>  unaprijediti </a:t>
            </a:r>
            <a:r>
              <a:rPr lang="hr-HR" sz="2200" b="1" dirty="0">
                <a:solidFill>
                  <a:schemeClr val="tx2"/>
                </a:solidFill>
              </a:rPr>
              <a:t>dostupnost socijalnih usluga</a:t>
            </a:r>
          </a:p>
          <a:p>
            <a:pPr>
              <a:lnSpc>
                <a:spcPct val="150000"/>
              </a:lnSpc>
              <a:spcAft>
                <a:spcPts val="800"/>
              </a:spcAft>
              <a:buClr>
                <a:srgbClr val="2E75B6"/>
              </a:buClr>
              <a:buFont typeface="Wingdings" panose="05000000000000000000" pitchFamily="2" charset="2"/>
              <a:buChar char="ü"/>
            </a:pPr>
            <a:r>
              <a:rPr lang="hr-HR" sz="2200" dirty="0">
                <a:solidFill>
                  <a:schemeClr val="tx2"/>
                </a:solidFill>
              </a:rPr>
              <a:t>  osnažiti korisnike kroz </a:t>
            </a:r>
            <a:r>
              <a:rPr lang="hr-HR" sz="2200" b="1" dirty="0">
                <a:solidFill>
                  <a:schemeClr val="tx2"/>
                </a:solidFill>
              </a:rPr>
              <a:t>edukacije i savjetovanje</a:t>
            </a:r>
          </a:p>
          <a:p>
            <a:pPr>
              <a:lnSpc>
                <a:spcPct val="150000"/>
              </a:lnSpc>
              <a:buClr>
                <a:srgbClr val="2E75B6"/>
              </a:buClr>
              <a:buFont typeface="Wingdings" panose="05000000000000000000" pitchFamily="2" charset="2"/>
              <a:buChar char="ü"/>
            </a:pPr>
            <a:r>
              <a:rPr lang="hr-HR" sz="2200" dirty="0">
                <a:solidFill>
                  <a:schemeClr val="tx2"/>
                </a:solidFill>
              </a:rPr>
              <a:t> potaknuti </a:t>
            </a:r>
            <a:r>
              <a:rPr lang="hr-HR" sz="2200" b="1" dirty="0">
                <a:solidFill>
                  <a:schemeClr val="tx2"/>
                </a:solidFill>
              </a:rPr>
              <a:t>aktivno uključivanje zajednice</a:t>
            </a:r>
          </a:p>
        </p:txBody>
      </p:sp>
    </p:spTree>
    <p:extLst>
      <p:ext uri="{BB962C8B-B14F-4D97-AF65-F5344CB8AC3E}">
        <p14:creationId xmlns:p14="http://schemas.microsoft.com/office/powerpoint/2010/main" val="2162661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5E56096-5F5A-8C20-FD60-ACA866932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00" y="250000"/>
            <a:ext cx="10992000" cy="700000"/>
          </a:xfrm>
        </p:spPr>
        <p:txBody>
          <a:bodyPr anchor="ctr">
            <a:normAutofit/>
          </a:bodyPr>
          <a:lstStyle/>
          <a:p>
            <a:pPr algn="ctr"/>
            <a:r>
              <a:rPr lang="hr-HR" sz="4000" b="1" dirty="0"/>
              <a:t>Prioritetna područja intervencije</a:t>
            </a: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822CF08D-7597-83C2-CF44-820D58E90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6</a:t>
            </a:fld>
            <a:endParaRPr lang="hr-HR"/>
          </a:p>
        </p:txBody>
      </p:sp>
      <p:sp>
        <p:nvSpPr>
          <p:cNvPr id="10" name="Card1Bg"/>
          <p:cNvSpPr/>
          <p:nvPr/>
        </p:nvSpPr>
        <p:spPr>
          <a:xfrm>
            <a:off x="500000" y="1613430"/>
            <a:ext cx="3530000" cy="3400002"/>
          </a:xfrm>
          <a:prstGeom prst="roundRect">
            <a:avLst>
              <a:gd name="adj" fmla="val 5464"/>
            </a:avLst>
          </a:prstGeom>
          <a:solidFill>
            <a:srgbClr val="EBF2FA"/>
          </a:solidFill>
          <a:ln w="0">
            <a:noFill/>
          </a:ln>
        </p:spPr>
        <p:txBody>
          <a:bodyPr/>
          <a:lstStyle/>
          <a:p>
            <a:endParaRPr lang="hr-HR"/>
          </a:p>
        </p:txBody>
      </p:sp>
      <p:sp>
        <p:nvSpPr>
          <p:cNvPr id="11" name="Card1Top"/>
          <p:cNvSpPr/>
          <p:nvPr/>
        </p:nvSpPr>
        <p:spPr>
          <a:xfrm flipV="1">
            <a:off x="500000" y="1500000"/>
            <a:ext cx="3530000" cy="99998"/>
          </a:xfrm>
          <a:prstGeom prst="roundRect">
            <a:avLst>
              <a:gd name="adj" fmla="val 50000"/>
            </a:avLst>
          </a:prstGeom>
          <a:solidFill>
            <a:srgbClr val="2E75B6"/>
          </a:solidFill>
          <a:ln w="0">
            <a:noFill/>
          </a:ln>
        </p:spPr>
        <p:txBody>
          <a:bodyPr/>
          <a:lstStyle/>
          <a:p>
            <a:endParaRPr lang="hr-HR"/>
          </a:p>
        </p:txBody>
      </p:sp>
      <p:pic>
        <p:nvPicPr>
          <p:cNvPr id="12" name="Icon Transpor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000" y="1867266"/>
            <a:ext cx="900000" cy="900000"/>
          </a:xfrm>
          <a:prstGeom prst="ellipse">
            <a:avLst/>
          </a:prstGeom>
        </p:spPr>
      </p:pic>
      <p:sp>
        <p:nvSpPr>
          <p:cNvPr id="13" name="Card1Text"/>
          <p:cNvSpPr/>
          <p:nvPr/>
        </p:nvSpPr>
        <p:spPr>
          <a:xfrm>
            <a:off x="650000" y="2885090"/>
            <a:ext cx="3230000" cy="1464910"/>
          </a:xfrm>
          <a:prstGeom prst="rect">
            <a:avLst/>
          </a:prstGeom>
          <a:noFill/>
          <a:ln w="0">
            <a:noFill/>
          </a:ln>
        </p:spPr>
        <p:txBody>
          <a:bodyPr lIns="72000" tIns="36000" rIns="72000" bIns="36000" anchor="t"/>
          <a:lstStyle/>
          <a:p>
            <a:pPr algn="ctr"/>
            <a:r>
              <a:rPr lang="hr-HR" sz="3200" b="1" dirty="0">
                <a:solidFill>
                  <a:schemeClr val="tx2"/>
                </a:solidFill>
              </a:rPr>
              <a:t>Prometna izoliranost starijih osoba i osoba s invaliditetom</a:t>
            </a:r>
          </a:p>
        </p:txBody>
      </p:sp>
      <p:sp>
        <p:nvSpPr>
          <p:cNvPr id="20" name="Card2Bg"/>
          <p:cNvSpPr/>
          <p:nvPr/>
        </p:nvSpPr>
        <p:spPr>
          <a:xfrm>
            <a:off x="4330000" y="1549998"/>
            <a:ext cx="3530000" cy="3463435"/>
          </a:xfrm>
          <a:prstGeom prst="roundRect">
            <a:avLst>
              <a:gd name="adj" fmla="val 5000"/>
            </a:avLst>
          </a:prstGeom>
          <a:solidFill>
            <a:srgbClr val="EBF2FA"/>
          </a:solidFill>
          <a:ln w="0">
            <a:noFill/>
          </a:ln>
        </p:spPr>
        <p:txBody>
          <a:bodyPr/>
          <a:lstStyle/>
          <a:p>
            <a:endParaRPr lang="hr-HR"/>
          </a:p>
        </p:txBody>
      </p:sp>
      <p:sp>
        <p:nvSpPr>
          <p:cNvPr id="21" name="Card2Top"/>
          <p:cNvSpPr/>
          <p:nvPr/>
        </p:nvSpPr>
        <p:spPr>
          <a:xfrm>
            <a:off x="4330000" y="1513432"/>
            <a:ext cx="3530000" cy="99998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 w="0">
            <a:noFill/>
          </a:ln>
        </p:spPr>
        <p:txBody>
          <a:bodyPr/>
          <a:lstStyle/>
          <a:p>
            <a:endParaRPr lang="hr-HR"/>
          </a:p>
        </p:txBody>
      </p:sp>
      <p:pic>
        <p:nvPicPr>
          <p:cNvPr id="22" name="Icon Suppor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5000" y="1867266"/>
            <a:ext cx="900000" cy="900000"/>
          </a:xfrm>
          <a:prstGeom prst="ellipse">
            <a:avLst/>
          </a:prstGeom>
        </p:spPr>
      </p:pic>
      <p:sp>
        <p:nvSpPr>
          <p:cNvPr id="23" name="Card2Text"/>
          <p:cNvSpPr/>
          <p:nvPr/>
        </p:nvSpPr>
        <p:spPr>
          <a:xfrm>
            <a:off x="4480000" y="2885090"/>
            <a:ext cx="3230000" cy="1870691"/>
          </a:xfrm>
          <a:prstGeom prst="rect">
            <a:avLst/>
          </a:prstGeom>
          <a:noFill/>
          <a:ln w="0">
            <a:noFill/>
          </a:ln>
        </p:spPr>
        <p:txBody>
          <a:bodyPr lIns="72000" tIns="36000" rIns="72000" bIns="36000" anchor="t"/>
          <a:lstStyle/>
          <a:p>
            <a:pPr algn="ctr"/>
            <a:r>
              <a:rPr lang="hr-HR" sz="3200" b="1" dirty="0">
                <a:solidFill>
                  <a:schemeClr val="tx2"/>
                </a:solidFill>
              </a:rPr>
              <a:t>Nedostatak dostupne psihosocijalne podrške</a:t>
            </a:r>
          </a:p>
        </p:txBody>
      </p:sp>
      <p:sp>
        <p:nvSpPr>
          <p:cNvPr id="30" name="Card3Bg"/>
          <p:cNvSpPr/>
          <p:nvPr/>
        </p:nvSpPr>
        <p:spPr>
          <a:xfrm>
            <a:off x="8160000" y="1599996"/>
            <a:ext cx="3530000" cy="3413436"/>
          </a:xfrm>
          <a:prstGeom prst="roundRect">
            <a:avLst>
              <a:gd name="adj" fmla="val 5000"/>
            </a:avLst>
          </a:prstGeom>
          <a:solidFill>
            <a:srgbClr val="EBF2FA"/>
          </a:solidFill>
          <a:ln w="0">
            <a:noFill/>
          </a:ln>
        </p:spPr>
        <p:txBody>
          <a:bodyPr/>
          <a:lstStyle/>
          <a:p>
            <a:endParaRPr lang="hr-HR"/>
          </a:p>
        </p:txBody>
      </p:sp>
      <p:sp>
        <p:nvSpPr>
          <p:cNvPr id="31" name="Card3Top"/>
          <p:cNvSpPr/>
          <p:nvPr/>
        </p:nvSpPr>
        <p:spPr>
          <a:xfrm>
            <a:off x="8160000" y="1499998"/>
            <a:ext cx="3530000" cy="99998"/>
          </a:xfrm>
          <a:prstGeom prst="roundRect">
            <a:avLst>
              <a:gd name="adj" fmla="val 50000"/>
            </a:avLst>
          </a:prstGeom>
          <a:solidFill>
            <a:srgbClr val="E8A317"/>
          </a:solidFill>
          <a:ln w="0">
            <a:noFill/>
          </a:ln>
        </p:spPr>
        <p:txBody>
          <a:bodyPr/>
          <a:lstStyle/>
          <a:p>
            <a:endParaRPr lang="hr-HR"/>
          </a:p>
        </p:txBody>
      </p:sp>
      <p:pic>
        <p:nvPicPr>
          <p:cNvPr id="32" name="Icon Right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5000" y="1867266"/>
            <a:ext cx="900000" cy="900000"/>
          </a:xfrm>
          <a:prstGeom prst="ellipse">
            <a:avLst/>
          </a:prstGeom>
        </p:spPr>
      </p:pic>
      <p:sp>
        <p:nvSpPr>
          <p:cNvPr id="33" name="Card3Text"/>
          <p:cNvSpPr/>
          <p:nvPr/>
        </p:nvSpPr>
        <p:spPr>
          <a:xfrm>
            <a:off x="8310000" y="3034536"/>
            <a:ext cx="3230000" cy="1978898"/>
          </a:xfrm>
          <a:prstGeom prst="rect">
            <a:avLst/>
          </a:prstGeom>
          <a:noFill/>
          <a:ln w="0">
            <a:noFill/>
          </a:ln>
        </p:spPr>
        <p:txBody>
          <a:bodyPr lIns="72000" tIns="36000" rIns="72000" bIns="36000" anchor="t"/>
          <a:lstStyle/>
          <a:p>
            <a:pPr algn="ctr"/>
            <a:r>
              <a:rPr lang="hr-HR" sz="3200" b="1" dirty="0">
                <a:solidFill>
                  <a:schemeClr val="tx2"/>
                </a:solidFill>
              </a:rPr>
              <a:t>Teškoće pri ostvarivanju prava</a:t>
            </a:r>
          </a:p>
        </p:txBody>
      </p:sp>
    </p:spTree>
    <p:extLst>
      <p:ext uri="{BB962C8B-B14F-4D97-AF65-F5344CB8AC3E}">
        <p14:creationId xmlns:p14="http://schemas.microsoft.com/office/powerpoint/2010/main" val="2448220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6A1175-759B-98C9-F87E-C1FE09FA19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2E041E1-6233-2B9A-3A59-C0E86FBE4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186" y="365125"/>
            <a:ext cx="3368662" cy="5010916"/>
          </a:xfrm>
        </p:spPr>
        <p:txBody>
          <a:bodyPr>
            <a:normAutofit/>
          </a:bodyPr>
          <a:lstStyle/>
          <a:p>
            <a:pPr algn="ctr"/>
            <a:r>
              <a:rPr lang="hr-HR" sz="4000" dirty="0"/>
              <a:t>Istraživanje potreba korisnika</a:t>
            </a: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76AEB105-1A6A-7BC0-7EE1-2213EDEFB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7</a:t>
            </a:fld>
            <a:endParaRPr lang="hr-HR"/>
          </a:p>
        </p:txBody>
      </p:sp>
      <p:sp>
        <p:nvSpPr>
          <p:cNvPr id="3" name="LegendBox"/>
          <p:cNvSpPr/>
          <p:nvPr/>
        </p:nvSpPr>
        <p:spPr>
          <a:xfrm>
            <a:off x="3699999" y="1119350"/>
            <a:ext cx="3126757" cy="4400300"/>
          </a:xfrm>
          <a:prstGeom prst="roundRect">
            <a:avLst>
              <a:gd name="adj" fmla="val 5000"/>
            </a:avLst>
          </a:prstGeom>
          <a:solidFill>
            <a:srgbClr val="FFFFFF"/>
          </a:solidFill>
          <a:ln w="0">
            <a:noFill/>
          </a:ln>
        </p:spPr>
        <p:txBody>
          <a:bodyPr lIns="144000" tIns="144000" rIns="144000" bIns="144000" anchor="ctr"/>
          <a:lstStyle/>
          <a:p>
            <a:pPr marL="0" indent="0" algn="l">
              <a:lnSpc>
                <a:spcPct val="180000"/>
              </a:lnSpc>
              <a:spcAft>
                <a:spcPts val="800"/>
              </a:spcAft>
              <a:buNone/>
            </a:pPr>
            <a:r>
              <a:rPr lang="hr-HR" sz="2400" b="1" dirty="0">
                <a:solidFill>
                  <a:srgbClr val="2E75B6"/>
                </a:solidFill>
              </a:rPr>
              <a:t>■</a:t>
            </a:r>
            <a:r>
              <a:rPr lang="hr-HR" sz="2000" b="1" dirty="0">
                <a:solidFill>
                  <a:srgbClr val="2E75B6"/>
                </a:solidFill>
              </a:rPr>
              <a:t>  </a:t>
            </a:r>
            <a:r>
              <a:rPr lang="hr-HR" sz="2000" b="1" dirty="0">
                <a:solidFill>
                  <a:srgbClr val="333333"/>
                </a:solidFill>
              </a:rPr>
              <a:t>Usluga prijevoza (71)</a:t>
            </a:r>
          </a:p>
          <a:p>
            <a:pPr marL="0" indent="0" algn="l">
              <a:spcAft>
                <a:spcPts val="800"/>
              </a:spcAft>
              <a:buNone/>
            </a:pPr>
            <a:r>
              <a:rPr lang="hr-HR" sz="2400" b="1" dirty="0">
                <a:solidFill>
                  <a:srgbClr val="70AD47"/>
                </a:solidFill>
              </a:rPr>
              <a:t>■</a:t>
            </a:r>
            <a:r>
              <a:rPr lang="hr-HR" sz="2000" b="1" dirty="0">
                <a:solidFill>
                  <a:srgbClr val="70AD47"/>
                </a:solidFill>
              </a:rPr>
              <a:t>  </a:t>
            </a:r>
            <a:r>
              <a:rPr lang="hr-HR" sz="2000" b="1" dirty="0">
                <a:solidFill>
                  <a:srgbClr val="333333"/>
                </a:solidFill>
              </a:rPr>
              <a:t>Psihosocijalna podrška i savjetovanje (61)</a:t>
            </a:r>
          </a:p>
          <a:p>
            <a:pPr marL="0" indent="0" algn="l">
              <a:buNone/>
            </a:pPr>
            <a:r>
              <a:rPr lang="hr-HR" sz="2400" b="1" dirty="0">
                <a:solidFill>
                  <a:srgbClr val="FFC000"/>
                </a:solidFill>
              </a:rPr>
              <a:t>■</a:t>
            </a:r>
            <a:r>
              <a:rPr lang="hr-HR" sz="2000" b="1" dirty="0">
                <a:solidFill>
                  <a:srgbClr val="FFC000"/>
                </a:solidFill>
              </a:rPr>
              <a:t>  </a:t>
            </a:r>
            <a:r>
              <a:rPr lang="hr-HR" sz="2000" b="1" dirty="0">
                <a:solidFill>
                  <a:srgbClr val="333333"/>
                </a:solidFill>
              </a:rPr>
              <a:t>Pomoć pri ostvarivanju     prava  (83)</a:t>
            </a:r>
          </a:p>
          <a:p>
            <a:pPr marL="0" indent="0" algn="l">
              <a:buNone/>
            </a:pPr>
            <a:endParaRPr lang="hr-HR" sz="2000" b="1" dirty="0">
              <a:solidFill>
                <a:srgbClr val="333333"/>
              </a:solidFill>
            </a:endParaRPr>
          </a:p>
          <a:p>
            <a:pPr marL="0" indent="0" algn="l">
              <a:buNone/>
            </a:pPr>
            <a:endParaRPr lang="hr-HR" sz="2000" b="1" dirty="0">
              <a:solidFill>
                <a:srgbClr val="333333"/>
              </a:solidFill>
            </a:endParaRPr>
          </a:p>
          <a:p>
            <a:pPr marL="0" indent="0" algn="l">
              <a:buNone/>
            </a:pPr>
            <a:endParaRPr lang="hr-HR" sz="2000" b="1" dirty="0">
              <a:solidFill>
                <a:srgbClr val="333333"/>
              </a:solidFill>
            </a:endParaRPr>
          </a:p>
          <a:p>
            <a:pPr marL="0" indent="0" algn="l">
              <a:buNone/>
            </a:pPr>
            <a:endParaRPr lang="hr-HR" sz="2000" b="1" dirty="0">
              <a:solidFill>
                <a:srgbClr val="333333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r-HR" sz="1400" b="1" dirty="0">
                <a:solidFill>
                  <a:srgbClr val="333333"/>
                </a:solidFill>
              </a:rPr>
              <a:t>Uzorak od 145 ispitanika korisnika projekta Zaželi – prevencija institucionalizacije</a:t>
            </a:r>
          </a:p>
        </p:txBody>
      </p:sp>
      <p:cxnSp>
        <p:nvCxnSpPr>
          <p:cNvPr id="7" name="Ravni poveznik 6">
            <a:extLst>
              <a:ext uri="{FF2B5EF4-FFF2-40B4-BE49-F238E27FC236}">
                <a16:creationId xmlns:a16="http://schemas.microsoft.com/office/drawing/2014/main" id="{465149DF-1089-D567-9A35-5F6F29E814A2}"/>
              </a:ext>
            </a:extLst>
          </p:cNvPr>
          <p:cNvCxnSpPr>
            <a:cxnSpLocks/>
          </p:cNvCxnSpPr>
          <p:nvPr/>
        </p:nvCxnSpPr>
        <p:spPr>
          <a:xfrm>
            <a:off x="3458095" y="365125"/>
            <a:ext cx="0" cy="5154526"/>
          </a:xfrm>
          <a:prstGeom prst="line">
            <a:avLst/>
          </a:prstGeom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0" name="Chart 1">
            <a:extLst>
              <a:ext uri="{FF2B5EF4-FFF2-40B4-BE49-F238E27FC236}">
                <a16:creationId xmlns:a16="http://schemas.microsoft.com/office/drawing/2014/main" id="{A1B2C3D4-E5F6-7890-ABCD-EF1234567890}"/>
              </a:ext>
            </a:extLst>
          </p:cNvPr>
          <p:cNvGraphicFramePr>
            <a:graphicFrameLocks noGrp="1"/>
          </p:cNvGraphicFramePr>
          <p:nvPr/>
        </p:nvGraphicFramePr>
        <p:xfrm>
          <a:off x="6612795" y="1119352"/>
          <a:ext cx="5387205" cy="4400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81061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9A4C84D-991C-D47D-68AF-A48C87F83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00" y="250000"/>
            <a:ext cx="10992000" cy="700000"/>
          </a:xfrm>
        </p:spPr>
        <p:txBody>
          <a:bodyPr anchor="ctr">
            <a:normAutofit/>
          </a:bodyPr>
          <a:lstStyle/>
          <a:p>
            <a:pPr algn="ctr"/>
            <a:r>
              <a:rPr lang="hr-HR" sz="4000" b="1" dirty="0"/>
              <a:t>Ciljne skupine</a:t>
            </a: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165B3715-C3CB-0376-950B-EE7D14486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8</a:t>
            </a:fld>
            <a:endParaRPr lang="hr-HR"/>
          </a:p>
        </p:txBody>
      </p:sp>
      <p:pic>
        <p:nvPicPr>
          <p:cNvPr id="12" name="Icon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000" y="1052024"/>
            <a:ext cx="1408001" cy="1123287"/>
          </a:xfrm>
          <a:prstGeom prst="rect">
            <a:avLst/>
          </a:prstGeom>
        </p:spPr>
      </p:pic>
      <p:sp>
        <p:nvSpPr>
          <p:cNvPr id="13" name="Row1Title"/>
          <p:cNvSpPr/>
          <p:nvPr/>
        </p:nvSpPr>
        <p:spPr>
          <a:xfrm>
            <a:off x="2150000" y="1200000"/>
            <a:ext cx="9300000" cy="675712"/>
          </a:xfrm>
          <a:prstGeom prst="rect">
            <a:avLst/>
          </a:prstGeom>
          <a:noFill/>
          <a:ln w="0">
            <a:noFill/>
          </a:ln>
        </p:spPr>
        <p:txBody>
          <a:bodyPr lIns="72000" anchor="b"/>
          <a:lstStyle/>
          <a:p>
            <a:pPr algn="l"/>
            <a:r>
              <a:rPr lang="hr-HR" sz="2800" b="1" i="1" dirty="0">
                <a:solidFill>
                  <a:srgbClr val="1F3864"/>
                </a:solidFill>
              </a:rPr>
              <a:t> </a:t>
            </a:r>
            <a:r>
              <a:rPr lang="hr-HR" sz="2800" b="1" dirty="0">
                <a:solidFill>
                  <a:schemeClr val="tx2"/>
                </a:solidFill>
              </a:rPr>
              <a:t>Osobe starije od 65 godina</a:t>
            </a:r>
          </a:p>
        </p:txBody>
      </p:sp>
      <p:sp>
        <p:nvSpPr>
          <p:cNvPr id="14" name="Row1Bullets"/>
          <p:cNvSpPr/>
          <p:nvPr/>
        </p:nvSpPr>
        <p:spPr>
          <a:xfrm>
            <a:off x="2150000" y="1650000"/>
            <a:ext cx="9300000" cy="800000"/>
          </a:xfrm>
          <a:prstGeom prst="rect">
            <a:avLst/>
          </a:prstGeom>
          <a:noFill/>
          <a:ln w="0">
            <a:noFill/>
          </a:ln>
        </p:spPr>
        <p:txBody>
          <a:bodyPr lIns="72000" anchor="t"/>
          <a:lstStyle/>
          <a:p>
            <a:pPr>
              <a:buClr>
                <a:srgbClr val="2E75B6"/>
              </a:buClr>
            </a:pPr>
            <a:endParaRPr lang="hr-HR" sz="1600" dirty="0">
              <a:solidFill>
                <a:srgbClr val="44546A"/>
              </a:solidFill>
            </a:endParaRPr>
          </a:p>
        </p:txBody>
      </p:sp>
      <p:pic>
        <p:nvPicPr>
          <p:cNvPr id="22" name="Icon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000" y="2237202"/>
            <a:ext cx="1314452" cy="1123287"/>
          </a:xfrm>
          <a:prstGeom prst="rect">
            <a:avLst/>
          </a:prstGeom>
        </p:spPr>
      </p:pic>
      <p:sp>
        <p:nvSpPr>
          <p:cNvPr id="23" name="Row2Title"/>
          <p:cNvSpPr/>
          <p:nvPr/>
        </p:nvSpPr>
        <p:spPr>
          <a:xfrm>
            <a:off x="2056452" y="2272200"/>
            <a:ext cx="9300000" cy="675712"/>
          </a:xfrm>
          <a:prstGeom prst="rect">
            <a:avLst/>
          </a:prstGeom>
          <a:noFill/>
          <a:ln w="0">
            <a:noFill/>
          </a:ln>
        </p:spPr>
        <p:txBody>
          <a:bodyPr lIns="72000" anchor="b"/>
          <a:lstStyle/>
          <a:p>
            <a:pPr algn="l"/>
            <a:r>
              <a:rPr lang="hr-HR" sz="2800" b="1" dirty="0">
                <a:solidFill>
                  <a:schemeClr val="tx2"/>
                </a:solidFill>
              </a:rPr>
              <a:t>  Odrasle osobe s invaliditetom </a:t>
            </a:r>
            <a:r>
              <a:rPr lang="hr-HR" sz="2400" b="1" dirty="0">
                <a:solidFill>
                  <a:schemeClr val="tx2"/>
                </a:solidFill>
              </a:rPr>
              <a:t>(osobe starije od 18 godina)</a:t>
            </a:r>
          </a:p>
        </p:txBody>
      </p:sp>
      <p:sp>
        <p:nvSpPr>
          <p:cNvPr id="24" name="Row2Bullets"/>
          <p:cNvSpPr/>
          <p:nvPr/>
        </p:nvSpPr>
        <p:spPr>
          <a:xfrm>
            <a:off x="2150000" y="3220772"/>
            <a:ext cx="9300000" cy="800000"/>
          </a:xfrm>
          <a:prstGeom prst="rect">
            <a:avLst/>
          </a:prstGeom>
          <a:noFill/>
          <a:ln w="0">
            <a:noFill/>
          </a:ln>
        </p:spPr>
        <p:txBody>
          <a:bodyPr lIns="72000" anchor="t"/>
          <a:lstStyle/>
          <a:p>
            <a:pPr>
              <a:buClr>
                <a:srgbClr val="70AD47"/>
              </a:buClr>
            </a:pPr>
            <a:endParaRPr lang="hr-HR" sz="1600" dirty="0">
              <a:solidFill>
                <a:srgbClr val="44546A"/>
              </a:solidFill>
            </a:endParaRPr>
          </a:p>
        </p:txBody>
      </p:sp>
      <p:pic>
        <p:nvPicPr>
          <p:cNvPr id="32" name="Icon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774" y="3191842"/>
            <a:ext cx="1314451" cy="1123286"/>
          </a:xfrm>
          <a:prstGeom prst="rect">
            <a:avLst/>
          </a:prstGeom>
        </p:spPr>
      </p:pic>
      <p:sp>
        <p:nvSpPr>
          <p:cNvPr id="33" name="Row3Title"/>
          <p:cNvSpPr/>
          <p:nvPr/>
        </p:nvSpPr>
        <p:spPr>
          <a:xfrm>
            <a:off x="2150000" y="3220773"/>
            <a:ext cx="9550000" cy="800000"/>
          </a:xfrm>
          <a:prstGeom prst="rect">
            <a:avLst/>
          </a:prstGeom>
          <a:noFill/>
          <a:ln w="0">
            <a:noFill/>
          </a:ln>
        </p:spPr>
        <p:txBody>
          <a:bodyPr lIns="72000" anchor="b"/>
          <a:lstStyle/>
          <a:p>
            <a:pPr algn="l"/>
            <a:r>
              <a:rPr lang="hr-HR" sz="2800" b="1" dirty="0">
                <a:solidFill>
                  <a:srgbClr val="1F3864"/>
                </a:solidFill>
              </a:rPr>
              <a:t> </a:t>
            </a:r>
            <a:r>
              <a:rPr lang="hr-HR" sz="2800" b="1" dirty="0">
                <a:solidFill>
                  <a:schemeClr val="tx2"/>
                </a:solidFill>
              </a:rPr>
              <a:t>Članovi obitelji/udomiteljskih obitelji ranjivih (ciljnih) skupina</a:t>
            </a:r>
          </a:p>
        </p:txBody>
      </p:sp>
      <p:sp>
        <p:nvSpPr>
          <p:cNvPr id="34" name="Row3Bullets"/>
          <p:cNvSpPr/>
          <p:nvPr/>
        </p:nvSpPr>
        <p:spPr>
          <a:xfrm>
            <a:off x="2150000" y="4850000"/>
            <a:ext cx="9300000" cy="800000"/>
          </a:xfrm>
          <a:prstGeom prst="rect">
            <a:avLst/>
          </a:prstGeom>
          <a:noFill/>
          <a:ln w="0">
            <a:noFill/>
          </a:ln>
        </p:spPr>
        <p:txBody>
          <a:bodyPr lIns="72000" anchor="t"/>
          <a:lstStyle/>
          <a:p>
            <a:pPr marL="228600" indent="-228600">
              <a:buClr>
                <a:srgbClr val="E8A317"/>
              </a:buClr>
              <a:buFont typeface="Wingdings" panose="05000000000000000000" pitchFamily="2" charset="2"/>
              <a:buChar char="§"/>
            </a:pPr>
            <a:endParaRPr lang="hr-HR" sz="1600" dirty="0">
              <a:solidFill>
                <a:srgbClr val="44546A"/>
              </a:solidFill>
            </a:endParaRPr>
          </a:p>
        </p:txBody>
      </p:sp>
      <p:sp>
        <p:nvSpPr>
          <p:cNvPr id="50" name="GeoLabel"/>
          <p:cNvSpPr/>
          <p:nvPr/>
        </p:nvSpPr>
        <p:spPr>
          <a:xfrm>
            <a:off x="500000" y="4585800"/>
            <a:ext cx="11200000" cy="690298"/>
          </a:xfrm>
          <a:prstGeom prst="roundRect">
            <a:avLst>
              <a:gd name="adj" fmla="val 50000"/>
            </a:avLst>
          </a:prstGeom>
          <a:solidFill>
            <a:srgbClr val="2E75B6">
              <a:alpha val="15000"/>
            </a:srgbClr>
          </a:solidFill>
          <a:ln w="0">
            <a:noFill/>
          </a:ln>
        </p:spPr>
        <p:txBody>
          <a:bodyPr lIns="72000" rIns="72000" anchor="ctr"/>
          <a:lstStyle/>
          <a:p>
            <a:pPr algn="ctr"/>
            <a:r>
              <a:rPr lang="hr-HR" sz="2000" dirty="0">
                <a:solidFill>
                  <a:schemeClr val="tx2"/>
                </a:solidFill>
              </a:rPr>
              <a:t>s područja  </a:t>
            </a:r>
            <a:r>
              <a:rPr lang="hr-HR" sz="2000" b="1" dirty="0">
                <a:solidFill>
                  <a:srgbClr val="1F3864"/>
                </a:solidFill>
              </a:rPr>
              <a:t>Osječko - baranjske županije</a:t>
            </a:r>
          </a:p>
        </p:txBody>
      </p:sp>
    </p:spTree>
    <p:extLst>
      <p:ext uri="{BB962C8B-B14F-4D97-AF65-F5344CB8AC3E}">
        <p14:creationId xmlns:p14="http://schemas.microsoft.com/office/powerpoint/2010/main" val="1219501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9CF9929-CA7F-9BEC-55FF-1965EA284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00" y="250000"/>
            <a:ext cx="10992000" cy="700000"/>
          </a:xfrm>
        </p:spPr>
        <p:txBody>
          <a:bodyPr anchor="ctr">
            <a:normAutofit/>
          </a:bodyPr>
          <a:lstStyle/>
          <a:p>
            <a:pPr algn="ctr"/>
            <a:r>
              <a:rPr lang="hr-HR" sz="4000" b="1" dirty="0"/>
              <a:t>Dokazna dokumentacija</a:t>
            </a: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81055601-31BB-E155-9275-335310765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9</a:t>
            </a:fld>
            <a:endParaRPr lang="hr-HR"/>
          </a:p>
        </p:txBody>
      </p:sp>
      <p:sp>
        <p:nvSpPr>
          <p:cNvPr id="20" name="Card1Bg"/>
          <p:cNvSpPr/>
          <p:nvPr/>
        </p:nvSpPr>
        <p:spPr>
          <a:xfrm>
            <a:off x="1277921" y="1178223"/>
            <a:ext cx="9981482" cy="1653664"/>
          </a:xfrm>
          <a:prstGeom prst="roundRect">
            <a:avLst>
              <a:gd name="adj" fmla="val 6000"/>
            </a:avLst>
          </a:prstGeom>
          <a:solidFill>
            <a:srgbClr val="EBF2FA"/>
          </a:solidFill>
          <a:ln w="0">
            <a:noFill/>
          </a:ln>
        </p:spPr>
        <p:txBody>
          <a:bodyPr/>
          <a:lstStyle/>
          <a:p>
            <a:endParaRPr lang="hr-HR"/>
          </a:p>
        </p:txBody>
      </p:sp>
      <p:sp>
        <p:nvSpPr>
          <p:cNvPr id="22" name="Card1Text"/>
          <p:cNvSpPr/>
          <p:nvPr/>
        </p:nvSpPr>
        <p:spPr>
          <a:xfrm>
            <a:off x="800000" y="1113774"/>
            <a:ext cx="10700000" cy="1639890"/>
          </a:xfrm>
          <a:prstGeom prst="rect">
            <a:avLst/>
          </a:prstGeom>
          <a:noFill/>
          <a:ln w="0">
            <a:noFill/>
          </a:ln>
        </p:spPr>
        <p:txBody>
          <a:bodyPr lIns="72000" tIns="36000" rIns="72000" bIns="36000" anchor="ctr"/>
          <a:lstStyle/>
          <a:p>
            <a:pPr marL="0" indent="0" algn="l">
              <a:spcAft>
                <a:spcPts val="400"/>
              </a:spcAft>
              <a:buNone/>
            </a:pPr>
            <a:r>
              <a:rPr lang="hr-HR" sz="2400" b="1" dirty="0">
                <a:solidFill>
                  <a:schemeClr val="tx2"/>
                </a:solidFill>
              </a:rPr>
              <a:t>                          Osobe starije od 65 godina               </a:t>
            </a:r>
          </a:p>
          <a:p>
            <a:pPr marL="0" indent="0" algn="l">
              <a:spcAft>
                <a:spcPts val="400"/>
              </a:spcAft>
              <a:buNone/>
            </a:pPr>
            <a:endParaRPr lang="hr-HR" sz="1800" b="1" dirty="0">
              <a:solidFill>
                <a:srgbClr val="1F3864"/>
              </a:solidFill>
            </a:endParaRPr>
          </a:p>
          <a:p>
            <a:pPr marL="1143000" lvl="2" indent="-228600">
              <a:lnSpc>
                <a:spcPct val="120000"/>
              </a:lnSpc>
              <a:buClr>
                <a:srgbClr val="2E75B6"/>
              </a:buClr>
              <a:buFont typeface="Arial" panose="020B0604020202020204"/>
              <a:buChar char="•"/>
            </a:pPr>
            <a:r>
              <a:rPr lang="hr-HR" sz="1600" dirty="0">
                <a:solidFill>
                  <a:schemeClr val="tx2"/>
                </a:solidFill>
              </a:rPr>
              <a:t> preslika </a:t>
            </a:r>
            <a:r>
              <a:rPr lang="hr-HR" b="1" dirty="0">
                <a:solidFill>
                  <a:schemeClr val="tx2"/>
                </a:solidFill>
              </a:rPr>
              <a:t>osobne iskaznice</a:t>
            </a:r>
            <a:r>
              <a:rPr lang="hr-HR" sz="1600" dirty="0">
                <a:solidFill>
                  <a:schemeClr val="tx2"/>
                </a:solidFill>
              </a:rPr>
              <a:t>, </a:t>
            </a:r>
            <a:r>
              <a:rPr lang="hr-HR" b="1" dirty="0">
                <a:solidFill>
                  <a:schemeClr val="tx2"/>
                </a:solidFill>
              </a:rPr>
              <a:t>putovnice</a:t>
            </a:r>
            <a:r>
              <a:rPr lang="hr-HR" sz="1600" b="1" dirty="0">
                <a:solidFill>
                  <a:schemeClr val="tx2"/>
                </a:solidFill>
              </a:rPr>
              <a:t> </a:t>
            </a:r>
            <a:r>
              <a:rPr lang="hr-HR" sz="1600" dirty="0">
                <a:solidFill>
                  <a:schemeClr val="tx2"/>
                </a:solidFill>
              </a:rPr>
              <a:t>ili </a:t>
            </a:r>
            <a:r>
              <a:rPr lang="hr-HR" b="1" dirty="0">
                <a:solidFill>
                  <a:schemeClr val="tx2"/>
                </a:solidFill>
              </a:rPr>
              <a:t>dokumenta</a:t>
            </a:r>
            <a:r>
              <a:rPr lang="hr-HR" sz="1600" b="1" dirty="0">
                <a:solidFill>
                  <a:schemeClr val="tx2"/>
                </a:solidFill>
              </a:rPr>
              <a:t> </a:t>
            </a:r>
            <a:r>
              <a:rPr lang="hr-HR" sz="1600" dirty="0">
                <a:solidFill>
                  <a:schemeClr val="tx2"/>
                </a:solidFill>
              </a:rPr>
              <a:t>iz kojeg je moguće utvrditi </a:t>
            </a:r>
            <a:r>
              <a:rPr lang="hr-HR" b="1" dirty="0">
                <a:solidFill>
                  <a:schemeClr val="tx2"/>
                </a:solidFill>
              </a:rPr>
              <a:t>identitet</a:t>
            </a:r>
            <a:r>
              <a:rPr lang="hr-HR" dirty="0">
                <a:solidFill>
                  <a:schemeClr val="tx2"/>
                </a:solidFill>
              </a:rPr>
              <a:t> </a:t>
            </a:r>
            <a:r>
              <a:rPr lang="hr-HR" sz="1600" dirty="0">
                <a:solidFill>
                  <a:schemeClr val="tx2"/>
                </a:solidFill>
              </a:rPr>
              <a:t>i </a:t>
            </a:r>
            <a:r>
              <a:rPr lang="hr-HR" b="1" dirty="0">
                <a:solidFill>
                  <a:schemeClr val="tx2"/>
                </a:solidFill>
              </a:rPr>
              <a:t>dob </a:t>
            </a:r>
            <a:r>
              <a:rPr lang="hr-HR" sz="1600" dirty="0">
                <a:solidFill>
                  <a:schemeClr val="tx2"/>
                </a:solidFill>
              </a:rPr>
              <a:t>sudionika</a:t>
            </a:r>
          </a:p>
        </p:txBody>
      </p:sp>
      <p:sp>
        <p:nvSpPr>
          <p:cNvPr id="30" name="Card2Bg"/>
          <p:cNvSpPr/>
          <p:nvPr/>
        </p:nvSpPr>
        <p:spPr>
          <a:xfrm>
            <a:off x="1277921" y="2917438"/>
            <a:ext cx="9981482" cy="2582609"/>
          </a:xfrm>
          <a:prstGeom prst="roundRect">
            <a:avLst>
              <a:gd name="adj" fmla="val 5000"/>
            </a:avLst>
          </a:prstGeom>
          <a:solidFill>
            <a:srgbClr val="EBF2FA"/>
          </a:solidFill>
          <a:ln w="0">
            <a:noFill/>
          </a:ln>
        </p:spPr>
        <p:txBody>
          <a:bodyPr/>
          <a:lstStyle/>
          <a:p>
            <a:endParaRPr lang="hr-HR"/>
          </a:p>
        </p:txBody>
      </p:sp>
      <p:sp>
        <p:nvSpPr>
          <p:cNvPr id="32" name="Card2Text"/>
          <p:cNvSpPr/>
          <p:nvPr/>
        </p:nvSpPr>
        <p:spPr>
          <a:xfrm>
            <a:off x="800000" y="2917438"/>
            <a:ext cx="8398591" cy="2418835"/>
          </a:xfrm>
          <a:prstGeom prst="rect">
            <a:avLst/>
          </a:prstGeom>
          <a:noFill/>
          <a:ln w="0">
            <a:noFill/>
          </a:ln>
        </p:spPr>
        <p:txBody>
          <a:bodyPr lIns="72000" tIns="36000" rIns="72000" bIns="36000" anchor="ctr"/>
          <a:lstStyle/>
          <a:p>
            <a:pPr marL="0" indent="0" algn="l">
              <a:spcAft>
                <a:spcPts val="400"/>
              </a:spcAft>
              <a:buNone/>
            </a:pPr>
            <a:r>
              <a:rPr lang="hr-HR" sz="2800" b="1" dirty="0">
                <a:solidFill>
                  <a:schemeClr val="tx2"/>
                </a:solidFill>
              </a:rPr>
              <a:t>                      </a:t>
            </a:r>
            <a:r>
              <a:rPr lang="hr-HR" sz="2400" b="1" dirty="0">
                <a:solidFill>
                  <a:schemeClr val="tx2"/>
                </a:solidFill>
              </a:rPr>
              <a:t>Odrasle osobe s invaliditetom</a:t>
            </a:r>
          </a:p>
          <a:p>
            <a:pPr marL="0" indent="0" algn="l">
              <a:spcAft>
                <a:spcPts val="400"/>
              </a:spcAft>
              <a:buNone/>
            </a:pPr>
            <a:endParaRPr lang="hr-HR" sz="1800" b="1" dirty="0">
              <a:solidFill>
                <a:srgbClr val="1F3864"/>
              </a:solidFill>
            </a:endParaRPr>
          </a:p>
          <a:p>
            <a:pPr marL="1143000" lvl="2" indent="-228600">
              <a:lnSpc>
                <a:spcPct val="120000"/>
              </a:lnSpc>
              <a:buClr>
                <a:srgbClr val="70AD47"/>
              </a:buClr>
              <a:buFont typeface="Arial" panose="020B0604020202020204"/>
              <a:buChar char="•"/>
            </a:pPr>
            <a:r>
              <a:rPr lang="hr-HR" sz="1600" dirty="0">
                <a:solidFill>
                  <a:schemeClr val="tx2"/>
                </a:solidFill>
              </a:rPr>
              <a:t>preslika </a:t>
            </a:r>
            <a:r>
              <a:rPr lang="hr-HR" b="1" dirty="0">
                <a:solidFill>
                  <a:schemeClr val="tx2"/>
                </a:solidFill>
              </a:rPr>
              <a:t>osobne iskaznice</a:t>
            </a:r>
            <a:r>
              <a:rPr lang="hr-HR" dirty="0">
                <a:solidFill>
                  <a:schemeClr val="tx2"/>
                </a:solidFill>
              </a:rPr>
              <a:t>, </a:t>
            </a:r>
            <a:r>
              <a:rPr lang="hr-HR" b="1" dirty="0">
                <a:solidFill>
                  <a:schemeClr val="tx2"/>
                </a:solidFill>
              </a:rPr>
              <a:t>putovnice</a:t>
            </a:r>
            <a:r>
              <a:rPr lang="hr-HR" sz="1600" dirty="0">
                <a:solidFill>
                  <a:schemeClr val="tx2"/>
                </a:solidFill>
              </a:rPr>
              <a:t> ili </a:t>
            </a:r>
            <a:r>
              <a:rPr lang="hr-HR" b="1" dirty="0">
                <a:solidFill>
                  <a:schemeClr val="tx2"/>
                </a:solidFill>
              </a:rPr>
              <a:t>dokumenta</a:t>
            </a:r>
            <a:r>
              <a:rPr lang="hr-HR" sz="1600" b="1" dirty="0">
                <a:solidFill>
                  <a:schemeClr val="tx2"/>
                </a:solidFill>
              </a:rPr>
              <a:t> i</a:t>
            </a:r>
            <a:r>
              <a:rPr lang="hr-HR" sz="1600" dirty="0">
                <a:solidFill>
                  <a:schemeClr val="tx2"/>
                </a:solidFill>
              </a:rPr>
              <a:t>z kojeg je moguće utvrditi </a:t>
            </a:r>
            <a:r>
              <a:rPr lang="hr-HR" b="1" dirty="0">
                <a:solidFill>
                  <a:schemeClr val="tx2"/>
                </a:solidFill>
              </a:rPr>
              <a:t>identitet</a:t>
            </a:r>
            <a:r>
              <a:rPr lang="hr-HR" dirty="0">
                <a:solidFill>
                  <a:schemeClr val="tx2"/>
                </a:solidFill>
              </a:rPr>
              <a:t> </a:t>
            </a:r>
            <a:r>
              <a:rPr lang="hr-HR" sz="1600" dirty="0">
                <a:solidFill>
                  <a:schemeClr val="tx2"/>
                </a:solidFill>
              </a:rPr>
              <a:t>i </a:t>
            </a:r>
            <a:r>
              <a:rPr lang="hr-HR" b="1" dirty="0">
                <a:solidFill>
                  <a:schemeClr val="tx2"/>
                </a:solidFill>
              </a:rPr>
              <a:t>dob</a:t>
            </a:r>
            <a:r>
              <a:rPr lang="hr-HR" sz="1600" dirty="0">
                <a:solidFill>
                  <a:schemeClr val="tx2"/>
                </a:solidFill>
              </a:rPr>
              <a:t> sudionika</a:t>
            </a:r>
          </a:p>
          <a:p>
            <a:pPr marL="1143000" lvl="2" indent="-228600">
              <a:lnSpc>
                <a:spcPct val="120000"/>
              </a:lnSpc>
              <a:buClr>
                <a:srgbClr val="70AD47"/>
              </a:buClr>
              <a:buFont typeface="Arial" panose="020B0604020202020204"/>
              <a:buChar char="•"/>
            </a:pPr>
            <a:r>
              <a:rPr lang="hr-HR" sz="1600" dirty="0">
                <a:solidFill>
                  <a:schemeClr val="tx2"/>
                </a:solidFill>
              </a:rPr>
              <a:t>potvrda o upisu u </a:t>
            </a:r>
            <a:r>
              <a:rPr lang="hr-HR" b="1" dirty="0">
                <a:solidFill>
                  <a:schemeClr val="tx2"/>
                </a:solidFill>
              </a:rPr>
              <a:t>Registar osoba s invaliditetom </a:t>
            </a:r>
            <a:r>
              <a:rPr lang="hr-HR" sz="1600" dirty="0">
                <a:solidFill>
                  <a:schemeClr val="tx2"/>
                </a:solidFill>
              </a:rPr>
              <a:t>ili</a:t>
            </a:r>
          </a:p>
          <a:p>
            <a:pPr marL="1143000" lvl="2" indent="-228600">
              <a:lnSpc>
                <a:spcPct val="120000"/>
              </a:lnSpc>
              <a:buClr>
                <a:srgbClr val="70AD47"/>
              </a:buClr>
              <a:buFont typeface="Arial" panose="020B0604020202020204"/>
              <a:buChar char="•"/>
            </a:pPr>
            <a:r>
              <a:rPr lang="hr-HR" b="1" dirty="0">
                <a:solidFill>
                  <a:schemeClr val="tx2"/>
                </a:solidFill>
              </a:rPr>
              <a:t>Nalaz</a:t>
            </a:r>
            <a:r>
              <a:rPr lang="hr-HR" sz="1600" dirty="0">
                <a:solidFill>
                  <a:schemeClr val="tx2"/>
                </a:solidFill>
              </a:rPr>
              <a:t>, </a:t>
            </a:r>
            <a:r>
              <a:rPr lang="hr-HR" b="1" dirty="0">
                <a:solidFill>
                  <a:schemeClr val="tx2"/>
                </a:solidFill>
              </a:rPr>
              <a:t>rješenje </a:t>
            </a:r>
            <a:r>
              <a:rPr lang="hr-HR" sz="1600" dirty="0">
                <a:solidFill>
                  <a:schemeClr val="tx2"/>
                </a:solidFill>
              </a:rPr>
              <a:t>ili </a:t>
            </a:r>
            <a:r>
              <a:rPr lang="hr-HR" b="1" dirty="0">
                <a:solidFill>
                  <a:schemeClr val="tx2"/>
                </a:solidFill>
              </a:rPr>
              <a:t>mišljenje</a:t>
            </a:r>
            <a:r>
              <a:rPr lang="hr-HR" sz="1600" dirty="0">
                <a:solidFill>
                  <a:schemeClr val="tx2"/>
                </a:solidFill>
              </a:rPr>
              <a:t> Zavoda za vještačenje, profesionalnu rehabilitaciju i zapošljavanje osoba s invaliditetom</a:t>
            </a:r>
          </a:p>
        </p:txBody>
      </p:sp>
      <p:sp>
        <p:nvSpPr>
          <p:cNvPr id="42" name="Card3Text"/>
          <p:cNvSpPr/>
          <p:nvPr/>
        </p:nvSpPr>
        <p:spPr>
          <a:xfrm>
            <a:off x="800000" y="4400000"/>
            <a:ext cx="10700000" cy="2200000"/>
          </a:xfrm>
          <a:prstGeom prst="rect">
            <a:avLst/>
          </a:prstGeom>
          <a:noFill/>
          <a:ln w="0">
            <a:noFill/>
          </a:ln>
        </p:spPr>
        <p:txBody>
          <a:bodyPr lIns="72000" tIns="36000" rIns="72000" bIns="36000" anchor="t"/>
          <a:lstStyle/>
          <a:p>
            <a:pPr marL="0" indent="0" algn="l">
              <a:spcAft>
                <a:spcPts val="400"/>
              </a:spcAft>
              <a:buNone/>
            </a:pPr>
            <a:endParaRPr lang="hr-HR" sz="1200" dirty="0">
              <a:solidFill>
                <a:srgbClr val="44546A"/>
              </a:solidFill>
            </a:endParaRP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3" name="Rukopis 2">
                <a:extLst>
                  <a:ext uri="{FF2B5EF4-FFF2-40B4-BE49-F238E27FC236}">
                    <a16:creationId xmlns:a16="http://schemas.microsoft.com/office/drawing/2014/main" id="{FD5E4958-625B-7F6D-4C99-3F7EF7B28760}"/>
                  </a:ext>
                </a:extLst>
              </p14:cNvPr>
              <p14:cNvContentPartPr/>
              <p14:nvPr/>
            </p14:nvContentPartPr>
            <p14:xfrm>
              <a:off x="8376701" y="840031"/>
              <a:ext cx="360" cy="360"/>
            </p14:xfrm>
          </p:contentPart>
        </mc:Choice>
        <mc:Fallback xmlns="">
          <p:pic>
            <p:nvPicPr>
              <p:cNvPr id="3" name="Rukopis 2">
                <a:extLst>
                  <a:ext uri="{FF2B5EF4-FFF2-40B4-BE49-F238E27FC236}">
                    <a16:creationId xmlns:a16="http://schemas.microsoft.com/office/drawing/2014/main" id="{FD5E4958-625B-7F6D-4C99-3F7EF7B2876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67701" y="786391"/>
                <a:ext cx="1800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5" name="Rukopis 4">
                <a:extLst>
                  <a:ext uri="{FF2B5EF4-FFF2-40B4-BE49-F238E27FC236}">
                    <a16:creationId xmlns:a16="http://schemas.microsoft.com/office/drawing/2014/main" id="{6582EDE4-F0F0-B179-F451-F57A07AE341A}"/>
                  </a:ext>
                </a:extLst>
              </p14:cNvPr>
              <p14:cNvContentPartPr/>
              <p14:nvPr/>
            </p14:nvContentPartPr>
            <p14:xfrm>
              <a:off x="7453301" y="4078951"/>
              <a:ext cx="9720" cy="6120"/>
            </p14:xfrm>
          </p:contentPart>
        </mc:Choice>
        <mc:Fallback xmlns="">
          <p:pic>
            <p:nvPicPr>
              <p:cNvPr id="5" name="Rukopis 4">
                <a:extLst>
                  <a:ext uri="{FF2B5EF4-FFF2-40B4-BE49-F238E27FC236}">
                    <a16:creationId xmlns:a16="http://schemas.microsoft.com/office/drawing/2014/main" id="{6582EDE4-F0F0-B179-F451-F57A07AE341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44301" y="4025311"/>
                <a:ext cx="2736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">
            <p14:nvContentPartPr>
              <p14:cNvPr id="6" name="Rukopis 5">
                <a:extLst>
                  <a:ext uri="{FF2B5EF4-FFF2-40B4-BE49-F238E27FC236}">
                    <a16:creationId xmlns:a16="http://schemas.microsoft.com/office/drawing/2014/main" id="{8FFAC2D0-1A82-A876-A146-6A541B5067C9}"/>
                  </a:ext>
                </a:extLst>
              </p14:cNvPr>
              <p14:cNvContentPartPr/>
              <p14:nvPr/>
            </p14:nvContentPartPr>
            <p14:xfrm>
              <a:off x="4601381" y="3981751"/>
              <a:ext cx="360" cy="360"/>
            </p14:xfrm>
          </p:contentPart>
        </mc:Choice>
        <mc:Fallback xmlns="">
          <p:pic>
            <p:nvPicPr>
              <p:cNvPr id="6" name="Rukopis 5">
                <a:extLst>
                  <a:ext uri="{FF2B5EF4-FFF2-40B4-BE49-F238E27FC236}">
                    <a16:creationId xmlns:a16="http://schemas.microsoft.com/office/drawing/2014/main" id="{8FFAC2D0-1A82-A876-A146-6A541B5067C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592381" y="3927751"/>
                <a:ext cx="1800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8">
            <p14:nvContentPartPr>
              <p14:cNvPr id="7" name="Rukopis 6">
                <a:extLst>
                  <a:ext uri="{FF2B5EF4-FFF2-40B4-BE49-F238E27FC236}">
                    <a16:creationId xmlns:a16="http://schemas.microsoft.com/office/drawing/2014/main" id="{9ABD913D-9F55-279F-0057-0DD4AC9CBB45}"/>
                  </a:ext>
                </a:extLst>
              </p14:cNvPr>
              <p14:cNvContentPartPr/>
              <p14:nvPr/>
            </p14:nvContentPartPr>
            <p14:xfrm>
              <a:off x="5839781" y="4262191"/>
              <a:ext cx="360" cy="360"/>
            </p14:xfrm>
          </p:contentPart>
        </mc:Choice>
        <mc:Fallback xmlns="">
          <p:pic>
            <p:nvPicPr>
              <p:cNvPr id="7" name="Rukopis 6">
                <a:extLst>
                  <a:ext uri="{FF2B5EF4-FFF2-40B4-BE49-F238E27FC236}">
                    <a16:creationId xmlns:a16="http://schemas.microsoft.com/office/drawing/2014/main" id="{9ABD913D-9F55-279F-0057-0DD4AC9CBB4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831141" y="4208191"/>
                <a:ext cx="1800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0">
            <p14:nvContentPartPr>
              <p14:cNvPr id="8" name="Rukopis 7">
                <a:extLst>
                  <a:ext uri="{FF2B5EF4-FFF2-40B4-BE49-F238E27FC236}">
                    <a16:creationId xmlns:a16="http://schemas.microsoft.com/office/drawing/2014/main" id="{58ACA73D-22A4-7C20-4757-F92CE95FE61D}"/>
                  </a:ext>
                </a:extLst>
              </p14:cNvPr>
              <p14:cNvContentPartPr/>
              <p14:nvPr/>
            </p14:nvContentPartPr>
            <p14:xfrm>
              <a:off x="6090701" y="4468471"/>
              <a:ext cx="360" cy="360"/>
            </p14:xfrm>
          </p:contentPart>
        </mc:Choice>
        <mc:Fallback xmlns="">
          <p:pic>
            <p:nvPicPr>
              <p:cNvPr id="8" name="Rukopis 7">
                <a:extLst>
                  <a:ext uri="{FF2B5EF4-FFF2-40B4-BE49-F238E27FC236}">
                    <a16:creationId xmlns:a16="http://schemas.microsoft.com/office/drawing/2014/main" id="{58ACA73D-22A4-7C20-4757-F92CE95FE61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081701" y="4414471"/>
                <a:ext cx="1800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2">
            <p14:nvContentPartPr>
              <p14:cNvPr id="9" name="Rukopis 8">
                <a:extLst>
                  <a:ext uri="{FF2B5EF4-FFF2-40B4-BE49-F238E27FC236}">
                    <a16:creationId xmlns:a16="http://schemas.microsoft.com/office/drawing/2014/main" id="{9B92AA3B-853D-B0F7-1AC1-0DD939F5C427}"/>
                  </a:ext>
                </a:extLst>
              </p14:cNvPr>
              <p14:cNvContentPartPr/>
              <p14:nvPr/>
            </p14:nvContentPartPr>
            <p14:xfrm>
              <a:off x="4379981" y="3258871"/>
              <a:ext cx="360" cy="6480"/>
            </p14:xfrm>
          </p:contentPart>
        </mc:Choice>
        <mc:Fallback xmlns="">
          <p:pic>
            <p:nvPicPr>
              <p:cNvPr id="9" name="Rukopis 8">
                <a:extLst>
                  <a:ext uri="{FF2B5EF4-FFF2-40B4-BE49-F238E27FC236}">
                    <a16:creationId xmlns:a16="http://schemas.microsoft.com/office/drawing/2014/main" id="{9B92AA3B-853D-B0F7-1AC1-0DD939F5C42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370981" y="3204871"/>
                <a:ext cx="1800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4">
            <p14:nvContentPartPr>
              <p14:cNvPr id="10" name="Rukopis 9">
                <a:extLst>
                  <a:ext uri="{FF2B5EF4-FFF2-40B4-BE49-F238E27FC236}">
                    <a16:creationId xmlns:a16="http://schemas.microsoft.com/office/drawing/2014/main" id="{F89A5D47-AADA-4953-E2EA-44F4A38F0C76}"/>
                  </a:ext>
                </a:extLst>
              </p14:cNvPr>
              <p14:cNvContentPartPr/>
              <p14:nvPr/>
            </p14:nvContentPartPr>
            <p14:xfrm>
              <a:off x="6857861" y="3420871"/>
              <a:ext cx="360" cy="360"/>
            </p14:xfrm>
          </p:contentPart>
        </mc:Choice>
        <mc:Fallback xmlns="">
          <p:pic>
            <p:nvPicPr>
              <p:cNvPr id="10" name="Rukopis 9">
                <a:extLst>
                  <a:ext uri="{FF2B5EF4-FFF2-40B4-BE49-F238E27FC236}">
                    <a16:creationId xmlns:a16="http://schemas.microsoft.com/office/drawing/2014/main" id="{F89A5D47-AADA-4953-E2EA-44F4A38F0C7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848861" y="3367231"/>
                <a:ext cx="1800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6">
            <p14:nvContentPartPr>
              <p14:cNvPr id="11" name="Rukopis 10">
                <a:extLst>
                  <a:ext uri="{FF2B5EF4-FFF2-40B4-BE49-F238E27FC236}">
                    <a16:creationId xmlns:a16="http://schemas.microsoft.com/office/drawing/2014/main" id="{97332729-1B17-36B8-BBEE-DD5EE67F1402}"/>
                  </a:ext>
                </a:extLst>
              </p14:cNvPr>
              <p14:cNvContentPartPr/>
              <p14:nvPr/>
            </p14:nvContentPartPr>
            <p14:xfrm>
              <a:off x="6512621" y="1775311"/>
              <a:ext cx="6120" cy="9720"/>
            </p14:xfrm>
          </p:contentPart>
        </mc:Choice>
        <mc:Fallback xmlns="">
          <p:pic>
            <p:nvPicPr>
              <p:cNvPr id="11" name="Rukopis 10">
                <a:extLst>
                  <a:ext uri="{FF2B5EF4-FFF2-40B4-BE49-F238E27FC236}">
                    <a16:creationId xmlns:a16="http://schemas.microsoft.com/office/drawing/2014/main" id="{97332729-1B17-36B8-BBEE-DD5EE67F140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503621" y="1721311"/>
                <a:ext cx="23760" cy="117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391178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SF+">
      <a:dk1>
        <a:sysClr val="windowText" lastClr="000000"/>
      </a:dk1>
      <a:lt1>
        <a:sysClr val="window" lastClr="FFFFFF"/>
      </a:lt1>
      <a:dk2>
        <a:srgbClr val="323C8C"/>
      </a:dk2>
      <a:lt2>
        <a:srgbClr val="EAEBF3"/>
      </a:lt2>
      <a:accent1>
        <a:srgbClr val="E31E24"/>
      </a:accent1>
      <a:accent2>
        <a:srgbClr val="A6CF38"/>
      </a:accent2>
      <a:accent3>
        <a:srgbClr val="00A0DC"/>
      </a:accent3>
      <a:accent4>
        <a:srgbClr val="DC24A0"/>
      </a:accent4>
      <a:accent5>
        <a:srgbClr val="F58220"/>
      </a:accent5>
      <a:accent6>
        <a:srgbClr val="7B32AD"/>
      </a:accent6>
      <a:hlink>
        <a:srgbClr val="E31E24"/>
      </a:hlink>
      <a:folHlink>
        <a:srgbClr val="E31E24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2142</TotalTime>
  <Words>822</Words>
  <Application>Microsoft Office PowerPoint</Application>
  <PresentationFormat>Široki zaslon</PresentationFormat>
  <Paragraphs>140</Paragraphs>
  <Slides>17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22" baseType="lpstr">
      <vt:lpstr>ADLaM Display</vt:lpstr>
      <vt:lpstr>Arial</vt:lpstr>
      <vt:lpstr>Calibri</vt:lpstr>
      <vt:lpstr>Wingdings</vt:lpstr>
      <vt:lpstr>Office Theme</vt:lpstr>
      <vt:lpstr>Uvodna konferencija –  Putevi podrške i sigurnosti </vt:lpstr>
      <vt:lpstr>Europski socijalni fond plus Program Učinkoviti ljudski potencijali  2021.-2027.</vt:lpstr>
      <vt:lpstr>Opći podaci o projektu</vt:lpstr>
      <vt:lpstr>Kontekst projekta - potrebe i problemi</vt:lpstr>
      <vt:lpstr>Ciljevi projekta</vt:lpstr>
      <vt:lpstr>Prioritetna područja intervencije</vt:lpstr>
      <vt:lpstr>Istraživanje potreba korisnika</vt:lpstr>
      <vt:lpstr>Ciljne skupine</vt:lpstr>
      <vt:lpstr>Dokazna dokumentacija</vt:lpstr>
      <vt:lpstr>PowerPoint prezentacija</vt:lpstr>
      <vt:lpstr>Aktivnosti projekta </vt:lpstr>
      <vt:lpstr>1. Psihosocijalna i savjetodavna podrška</vt:lpstr>
      <vt:lpstr>2. Podrška pri ostvarivanju prava</vt:lpstr>
      <vt:lpstr>3. Osiguravanje prijevoza</vt:lpstr>
      <vt:lpstr>Očekivani rezultati</vt:lpstr>
      <vt:lpstr>Očekivani pokazatelji   - 96 osoba kojima će se pružiti    socijalne usluge   - 69 osoba kojima će se  pružiti minimalno 15 usluga   - 2276 pruženih socijalnih usluga </vt:lpstr>
      <vt:lpstr>Hvala na pažnji!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ESF+</dc:creator>
  <cp:lastModifiedBy>Putevi milosti</cp:lastModifiedBy>
  <cp:revision>175</cp:revision>
  <dcterms:created xsi:type="dcterms:W3CDTF">2021-08-17T10:54:28Z</dcterms:created>
  <dcterms:modified xsi:type="dcterms:W3CDTF">2026-05-22T12:22:06Z</dcterms:modified>
</cp:coreProperties>
</file>